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6" r:id="rId1"/>
  </p:sldMasterIdLst>
  <p:notesMasterIdLst>
    <p:notesMasterId r:id="rId24"/>
  </p:notesMasterIdLst>
  <p:sldIdLst>
    <p:sldId id="256" r:id="rId2"/>
    <p:sldId id="345" r:id="rId3"/>
    <p:sldId id="346" r:id="rId4"/>
    <p:sldId id="356" r:id="rId5"/>
    <p:sldId id="262" r:id="rId6"/>
    <p:sldId id="348" r:id="rId7"/>
    <p:sldId id="349" r:id="rId8"/>
    <p:sldId id="350" r:id="rId9"/>
    <p:sldId id="266" r:id="rId10"/>
    <p:sldId id="376" r:id="rId11"/>
    <p:sldId id="377" r:id="rId12"/>
    <p:sldId id="378" r:id="rId13"/>
    <p:sldId id="384" r:id="rId14"/>
    <p:sldId id="380" r:id="rId15"/>
    <p:sldId id="381" r:id="rId16"/>
    <p:sldId id="371" r:id="rId17"/>
    <p:sldId id="375" r:id="rId18"/>
    <p:sldId id="353" r:id="rId19"/>
    <p:sldId id="355" r:id="rId20"/>
    <p:sldId id="373" r:id="rId21"/>
    <p:sldId id="354" r:id="rId22"/>
    <p:sldId id="37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9" autoAdjust="0"/>
    <p:restoredTop sz="96789" autoAdjust="0"/>
  </p:normalViewPr>
  <p:slideViewPr>
    <p:cSldViewPr>
      <p:cViewPr>
        <p:scale>
          <a:sx n="75" d="100"/>
          <a:sy n="75" d="100"/>
        </p:scale>
        <p:origin x="-1284" y="-414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543EA7-CB6A-49A3-ACB1-7F5E769C1C92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E31A85F-7ED7-4F1F-B856-62E01C1BF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r-Latn-C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78F419-7B88-44C5-94A9-091934EEEC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r-Latn-C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5700F0-F032-4277-AD79-45F09B51BF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r-Latn-C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BC36F4-D64E-4C31-9496-A6C43B8775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r-Latn-C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11AD8A-7A8E-4742-9566-32C6436820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r-Latn-C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F95267-F73B-4F8B-A37C-C2AC4B7F93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r-Cyrl-CS" smtClean="0"/>
              <a:t>Ффф</a:t>
            </a:r>
          </a:p>
          <a:p>
            <a:pPr>
              <a:spcBef>
                <a:spcPct val="0"/>
              </a:spcBef>
            </a:pPr>
            <a:endParaRPr lang="sr-Latn-C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B58A9C-E91D-4BF5-9E4B-842DE7F676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r-Cyrl-CS" smtClean="0"/>
              <a:t>Ффф</a:t>
            </a:r>
          </a:p>
          <a:p>
            <a:pPr>
              <a:spcBef>
                <a:spcPct val="0"/>
              </a:spcBef>
            </a:pPr>
            <a:endParaRPr lang="sr-Latn-C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AB8B94-897E-4B0A-BFD9-15A6FA0973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6B315-7BE3-4541-9231-18D5483DB435}" type="datetime1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ИТС – Група1 </a:t>
            </a: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35F78-16F8-4C92-9C6B-BD370529B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83D12-CEFF-4134-B56A-652AB376DD5D}" type="datetime1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ИТС – Група1 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D0BF1-E3A0-46BE-99CD-206E6D191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1383E-EC7D-4FA9-88D1-073CB3E97A9A}" type="datetime1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ИТС – Група1 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7DE4-E7EE-4F45-B229-185D7FA78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4E57EF-F98C-47E3-9278-A66DB5111314}" type="datetime1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62C28F-10A9-47FA-A8E4-E896DAE6C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ИТС – Група1 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4A1E4-0E37-4242-9908-D8C9C6CDFF40}" type="datetime1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ИТС – Група1 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AC4F9-4710-4EBC-802C-232B21D1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CEB9-1456-4BF0-B335-476BE087A280}" type="datetime1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ИТС – Група1 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4EDA7-2CCD-4C15-AEC3-EBF1BD99F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55AA-41C9-45BD-990A-3E351857ED22}" type="datetime1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ИТС – Група1 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02653-E5FB-4B55-85FA-508788B95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622CAF-1CEC-40AB-AC43-B521C2FB80FC}" type="datetime1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69E4D4-4DB3-48C7-947B-0C1A40863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ИТС – Група1 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43A3-D1AE-417A-A510-4F03C859EE2E}" type="datetime1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ИТС – Група1 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DFF07-5926-4B42-8170-BA4D62E63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BB0DBB-B68E-46D8-940A-40B21F8B0FB8}" type="datetime1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CE39E43-48D8-4084-A24C-0A52969F1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ИТС – Група1 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79121E-D71F-4132-9B68-18612D2148D1}" type="datetime1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4F26FB-6B2D-4E31-9526-B7355B432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ИТС – Група1 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49984F0-9774-4FE4-89D1-A455B6A48DA3}" type="datetime1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x-none"/>
              <a:t>ИТС – Група1 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75269F7-212F-44E4-9691-5CD575863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14" r:id="rId4"/>
    <p:sldLayoutId id="2147484015" r:id="rId5"/>
    <p:sldLayoutId id="2147484022" r:id="rId6"/>
    <p:sldLayoutId id="2147484016" r:id="rId7"/>
    <p:sldLayoutId id="2147484023" r:id="rId8"/>
    <p:sldLayoutId id="2147484024" r:id="rId9"/>
    <p:sldLayoutId id="2147484017" r:id="rId10"/>
    <p:sldLayoutId id="2147484018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D38E27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6CEAD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CFB8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Users\HP14948\Documents\Jupiter_2010\PREZENTACIJA_FINALE\MATLAB_SIMULACIJA.wmv" TargetMode="External"/><Relationship Id="rId1" Type="http://schemas.openxmlformats.org/officeDocument/2006/relationships/video" Target="file:///C:\Documents%20and%20Settings\Milica\Desktop\PREZENTACIJA_FINALE\KRETANJE_ROBOT_OKRUZENJU.wmv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9200" y="0"/>
            <a:ext cx="3505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400">
                <a:latin typeface="+mj-lt"/>
              </a:rPr>
              <a:t>Универзитет у Београду</a:t>
            </a:r>
            <a:endParaRPr lang="sr-Cyrl-CS" sz="1400" dirty="0">
              <a:latin typeface="+mj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400">
                <a:latin typeface="+mn-lt"/>
              </a:rPr>
              <a:t>Машински факултет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1400" dirty="0">
                <a:latin typeface="+mj-lt"/>
              </a:rPr>
              <a:t>Катедра за производно </a:t>
            </a:r>
            <a:r>
              <a:rPr lang="sr-Cyrl-CS" sz="1400" dirty="0" smtClean="0">
                <a:latin typeface="+mj-lt"/>
              </a:rPr>
              <a:t>машинство</a:t>
            </a:r>
            <a:endParaRPr lang="en-US" sz="1400" dirty="0" smtClean="0">
              <a:latin typeface="+mj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1400" dirty="0" smtClean="0">
                <a:latin typeface="+mj-lt"/>
              </a:rPr>
              <a:t>Интелигентни технолошки системи</a:t>
            </a:r>
            <a:endParaRPr lang="en-US" sz="1400" dirty="0">
              <a:latin typeface="+mj-lt"/>
            </a:endParaRPr>
          </a:p>
        </p:txBody>
      </p:sp>
      <p:pic>
        <p:nvPicPr>
          <p:cNvPr id="8195" name="Picture 4" descr="Graphi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15875"/>
            <a:ext cx="533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8"/>
          <p:cNvSpPr txBox="1">
            <a:spLocks noChangeArrowheads="1"/>
          </p:cNvSpPr>
          <p:nvPr/>
        </p:nvSpPr>
        <p:spPr bwMode="auto">
          <a:xfrm>
            <a:off x="533400" y="1828800"/>
            <a:ext cx="82343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r-Cyrl-CS" sz="2400" b="1">
                <a:latin typeface="Century Schoolbook" pitchFamily="18" charset="0"/>
                <a:cs typeface="Times New Roman" pitchFamily="18" charset="0"/>
              </a:rPr>
              <a:t>МОБИЛНИ РОБОТ У </a:t>
            </a:r>
            <a:endParaRPr lang="en-US" sz="2400" b="1">
              <a:latin typeface="Century Schoolbook" pitchFamily="18" charset="0"/>
              <a:cs typeface="Times New Roman" pitchFamily="18" charset="0"/>
            </a:endParaRPr>
          </a:p>
          <a:p>
            <a:pPr algn="ctr"/>
            <a:r>
              <a:rPr lang="sr-Cyrl-CS" sz="2400" b="1">
                <a:latin typeface="Century Schoolbook" pitchFamily="18" charset="0"/>
                <a:cs typeface="Times New Roman" pitchFamily="18" charset="0"/>
              </a:rPr>
              <a:t>УНУТРАШЊЕМ ТРАНСПОРТУ МАТЕРИЈАЛА </a:t>
            </a:r>
            <a:endParaRPr lang="en-US" sz="2400" b="1">
              <a:latin typeface="Century Schoolbook" pitchFamily="18" charset="0"/>
              <a:cs typeface="Times New Roman" pitchFamily="18" charset="0"/>
            </a:endParaRPr>
          </a:p>
          <a:p>
            <a:pPr algn="ctr"/>
            <a:r>
              <a:rPr lang="sr-Cyrl-CS" sz="2400" b="1">
                <a:latin typeface="Century Schoolbook" pitchFamily="18" charset="0"/>
                <a:cs typeface="Times New Roman" pitchFamily="18" charset="0"/>
              </a:rPr>
              <a:t>ИНТЕЛ</a:t>
            </a:r>
            <a:r>
              <a:rPr lang="en-US" sz="2400" b="1">
                <a:latin typeface="Century Schoolbook" pitchFamily="18" charset="0"/>
                <a:cs typeface="Times New Roman" pitchFamily="18" charset="0"/>
              </a:rPr>
              <a:t>И</a:t>
            </a:r>
            <a:r>
              <a:rPr lang="sr-Cyrl-CS" sz="2400" b="1">
                <a:latin typeface="Century Schoolbook" pitchFamily="18" charset="0"/>
                <a:cs typeface="Times New Roman" pitchFamily="18" charset="0"/>
              </a:rPr>
              <a:t>ГЕНТНОГ ТЕХНОЛОШКОГ СИСТЕМА </a:t>
            </a:r>
            <a:endParaRPr lang="en-US" sz="2400" b="1">
              <a:latin typeface="Century Schoolbook" pitchFamily="18" charset="0"/>
              <a:cs typeface="Times New Roman" pitchFamily="18" charset="0"/>
            </a:endParaRPr>
          </a:p>
          <a:p>
            <a:pPr algn="ctr"/>
            <a:r>
              <a:rPr lang="sr-Cyrl-CS" sz="2400" b="1">
                <a:latin typeface="Century Schoolbook" pitchFamily="18" charset="0"/>
                <a:cs typeface="Times New Roman" pitchFamily="18" charset="0"/>
              </a:rPr>
              <a:t>- ЕДУКАЦИЈА И РАЗВОЈ</a:t>
            </a:r>
            <a:r>
              <a:rPr lang="en-US" sz="2400" b="1">
                <a:latin typeface="Century Schoolbook" pitchFamily="18" charset="0"/>
                <a:cs typeface="Times New Roman" pitchFamily="18" charset="0"/>
              </a:rPr>
              <a:t> -</a:t>
            </a:r>
            <a:endParaRPr lang="sr-Latn-CS" sz="2400">
              <a:latin typeface="Century Schoolbook" pitchFamily="18" charset="0"/>
              <a:cs typeface="Times New Roman" pitchFamily="18" charset="0"/>
            </a:endParaRPr>
          </a:p>
          <a:p>
            <a:pPr algn="ctr"/>
            <a:endParaRPr lang="en-US" sz="3600" b="1">
              <a:latin typeface="Century Schoolbook" pitchFamily="18" charset="0"/>
            </a:endParaRPr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4338638" y="4464050"/>
            <a:ext cx="480536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200">
                <a:latin typeface="Century Schoolbook" pitchFamily="18" charset="0"/>
              </a:rPr>
              <a:t>Аутори:</a:t>
            </a:r>
          </a:p>
          <a:p>
            <a:r>
              <a:rPr lang="sr-Cyrl-CS" sz="2200">
                <a:latin typeface="Century Schoolbook" pitchFamily="18" charset="0"/>
              </a:rPr>
              <a:t>Милица Петровић</a:t>
            </a:r>
          </a:p>
          <a:p>
            <a:r>
              <a:rPr lang="sr-Cyrl-CS" sz="2200">
                <a:latin typeface="Century Schoolbook" pitchFamily="18" charset="0"/>
              </a:rPr>
              <a:t>Никола Лукић</a:t>
            </a:r>
          </a:p>
          <a:p>
            <a:r>
              <a:rPr lang="sr-Cyrl-CS" sz="2200">
                <a:latin typeface="Century Schoolbook" pitchFamily="18" charset="0"/>
              </a:rPr>
              <a:t>Најдан Вуковић, дипл. маш. инж.</a:t>
            </a:r>
          </a:p>
          <a:p>
            <a:r>
              <a:rPr lang="sr-Cyrl-CS" sz="2200">
                <a:latin typeface="Century Schoolbook" pitchFamily="18" charset="0"/>
              </a:rPr>
              <a:t>Проф. др Зоран Миљковић</a:t>
            </a:r>
            <a:endParaRPr lang="en-US" sz="2200">
              <a:latin typeface="Century Schoolboo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0" y="6477000"/>
            <a:ext cx="5275359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ЈуПИТЕР, МАј 2010.</a:t>
            </a:r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" y="3400425"/>
            <a:ext cx="1314450" cy="1314450"/>
          </a:xfrm>
          <a:prstGeom prst="flowChartConnector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536575"/>
            <a:ext cx="8534400" cy="579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sr-Cyrl-CS" sz="2600" dirty="0" smtClean="0"/>
              <a:t>ТЕОРИЈСКЕ ОСНОВЕ </a:t>
            </a:r>
            <a:r>
              <a:rPr lang="sr-Latn-CS" sz="2600" dirty="0" smtClean="0"/>
              <a:t/>
            </a:r>
            <a:br>
              <a:rPr lang="sr-Latn-CS" sz="2600" dirty="0" smtClean="0"/>
            </a:br>
            <a:r>
              <a:rPr lang="sr-Cyrl-CS" sz="2600" dirty="0" smtClean="0"/>
              <a:t>ПРИМЕЊЕНИХ РЕШЕЊА</a:t>
            </a:r>
            <a:endParaRPr lang="x-none" sz="260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685800"/>
            <a:ext cx="838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12" descr="Lego_logo_mali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itle 1"/>
          <p:cNvSpPr txBox="1">
            <a:spLocks/>
          </p:cNvSpPr>
          <p:nvPr/>
        </p:nvSpPr>
        <p:spPr bwMode="auto">
          <a:xfrm>
            <a:off x="228600" y="1447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r>
              <a:rPr lang="sr-Cyrl-CS" sz="2400">
                <a:latin typeface="Century Schoolbook" pitchFamily="18" charset="0"/>
              </a:rPr>
              <a:t>Машинско учење мобилног робота помоћу </a:t>
            </a:r>
          </a:p>
          <a:p>
            <a:r>
              <a:rPr lang="sr-Cyrl-CS" sz="2400">
                <a:latin typeface="Century Schoolbook" pitchFamily="18" charset="0"/>
              </a:rPr>
              <a:t>вештачких неуронских мрежа</a:t>
            </a:r>
            <a:endParaRPr lang="sr-Latn-CS" sz="2400">
              <a:latin typeface="Century Schoolbook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75438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200" dirty="0">
                <a:latin typeface="+mj-lt"/>
                <a:cs typeface="Arial" pitchFamily="34" charset="0"/>
              </a:rPr>
              <a:t> У</a:t>
            </a:r>
            <a:r>
              <a:rPr lang="sr-Cyrl-CS" sz="2200" dirty="0">
                <a:latin typeface="+mn-lt"/>
              </a:rPr>
              <a:t>ниверзални апроксиматори са могућношћу </a:t>
            </a:r>
            <a:r>
              <a:rPr lang="sr-Latn-CS" sz="2200" dirty="0">
                <a:latin typeface="+mn-lt"/>
              </a:rPr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sr-Latn-CS" sz="2200" dirty="0">
                <a:latin typeface="+mn-lt"/>
              </a:rPr>
              <a:t>   </a:t>
            </a:r>
            <a:r>
              <a:rPr lang="sr-Cyrl-CS" sz="2200" dirty="0">
                <a:latin typeface="+mn-lt"/>
              </a:rPr>
              <a:t>нелинеарног раздвајања</a:t>
            </a:r>
            <a:endParaRPr lang="sr-Cyrl-CS" sz="2200" dirty="0">
              <a:latin typeface="+mj-lt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2743200"/>
            <a:ext cx="80772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200" dirty="0">
                <a:latin typeface="+mj-lt"/>
                <a:cs typeface="Arial" pitchFamily="34" charset="0"/>
              </a:rPr>
              <a:t> У</a:t>
            </a:r>
            <a:r>
              <a:rPr lang="sr-Cyrl-CS" sz="2200" dirty="0">
                <a:latin typeface="+mn-lt"/>
              </a:rPr>
              <a:t>чење пресликавања између улазног и излазног </a:t>
            </a:r>
            <a:r>
              <a:rPr lang="sr-Latn-CS" sz="2200" dirty="0">
                <a:latin typeface="+mn-lt"/>
              </a:rPr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sr-Latn-CS" sz="2200" dirty="0">
                <a:latin typeface="+mn-lt"/>
              </a:rPr>
              <a:t>   </a:t>
            </a:r>
            <a:r>
              <a:rPr lang="sr-Cyrl-CS" sz="2200" dirty="0">
                <a:latin typeface="+mn-lt"/>
              </a:rPr>
              <a:t>простора</a:t>
            </a:r>
            <a:endParaRPr lang="sr-Cyrl-CS" sz="2200" dirty="0"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3429000"/>
            <a:ext cx="75438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200" dirty="0">
                <a:latin typeface="+mj-lt"/>
                <a:cs typeface="Arial" pitchFamily="34" charset="0"/>
              </a:rPr>
              <a:t> С</a:t>
            </a:r>
            <a:r>
              <a:rPr lang="sr-Cyrl-CS" sz="2200" dirty="0">
                <a:latin typeface="+mn-lt"/>
              </a:rPr>
              <a:t>пособност адаптивног понaшања према променама </a:t>
            </a:r>
            <a:endParaRPr lang="sr-Cyrl-CS" sz="2200" dirty="0">
              <a:latin typeface="+mj-lt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4976813"/>
            <a:ext cx="74676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200" dirty="0">
                <a:latin typeface="+mj-lt"/>
                <a:cs typeface="Arial" pitchFamily="34" charset="0"/>
              </a:rPr>
              <a:t> Услед нелинеарности и несавршености погонског и </a:t>
            </a:r>
            <a:r>
              <a:rPr lang="sr-Latn-CS" sz="2200" dirty="0">
                <a:latin typeface="+mj-lt"/>
                <a:cs typeface="Arial" pitchFamily="34" charset="0"/>
              </a:rPr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sr-Latn-CS" sz="2200" dirty="0">
                <a:latin typeface="+mj-lt"/>
                <a:cs typeface="Arial" pitchFamily="34" charset="0"/>
              </a:rPr>
              <a:t> </a:t>
            </a:r>
            <a:r>
              <a:rPr lang="sr-Cyrl-CS" sz="2200" dirty="0">
                <a:latin typeface="+mj-lt"/>
                <a:cs typeface="Arial" pitchFamily="34" charset="0"/>
              </a:rPr>
              <a:t>  сензорског модула,</a:t>
            </a:r>
            <a:r>
              <a:rPr lang="sr-Cyrl-CS" sz="2200" dirty="0">
                <a:latin typeface="+mn-lt"/>
                <a:cs typeface="Arial" pitchFamily="34" charset="0"/>
              </a:rPr>
              <a:t> ВНМ </a:t>
            </a:r>
            <a:r>
              <a:rPr lang="sr-Cyrl-CS" sz="2200" dirty="0">
                <a:latin typeface="+mj-lt"/>
                <a:cs typeface="Arial" pitchFamily="34" charset="0"/>
              </a:rPr>
              <a:t>користе се за: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47800" y="5741988"/>
            <a:ext cx="58674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sz="2200" dirty="0">
                <a:latin typeface="+mj-lt"/>
                <a:cs typeface="Arial" pitchFamily="34" charset="0"/>
              </a:rPr>
              <a:t>- </a:t>
            </a:r>
            <a:r>
              <a:rPr lang="sr-Cyrl-CS" dirty="0">
                <a:latin typeface="+mj-lt"/>
                <a:cs typeface="Arial" pitchFamily="34" charset="0"/>
              </a:rPr>
              <a:t>одређивање угла ротације вратила мотора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47800" y="6019800"/>
            <a:ext cx="58674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sz="2200" dirty="0">
                <a:latin typeface="+mj-lt"/>
                <a:cs typeface="Arial" pitchFamily="34" charset="0"/>
              </a:rPr>
              <a:t>- </a:t>
            </a:r>
            <a:r>
              <a:rPr lang="sr-Cyrl-CS" dirty="0">
                <a:latin typeface="+mn-lt"/>
              </a:rPr>
              <a:t>препознавање референтних тачака </a:t>
            </a:r>
            <a:endParaRPr lang="sr-Cyrl-CS" dirty="0">
              <a:latin typeface="+mj-lt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3825875"/>
            <a:ext cx="75438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200" dirty="0">
                <a:latin typeface="+mj-lt"/>
                <a:cs typeface="Arial" pitchFamily="34" charset="0"/>
              </a:rPr>
              <a:t> Тип ВНМ и софтвер за моделирање</a:t>
            </a:r>
            <a:r>
              <a:rPr lang="en-US" sz="2200" dirty="0">
                <a:latin typeface="+mj-lt"/>
                <a:cs typeface="Arial" pitchFamily="34" charset="0"/>
              </a:rPr>
              <a:t>:</a:t>
            </a:r>
            <a:endParaRPr lang="sr-Cyrl-CS" sz="2200" dirty="0">
              <a:latin typeface="+mj-lt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4221163"/>
            <a:ext cx="58674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sz="2200" dirty="0">
                <a:latin typeface="+mj-lt"/>
                <a:cs typeface="Arial" pitchFamily="34" charset="0"/>
              </a:rPr>
              <a:t>- </a:t>
            </a:r>
            <a:r>
              <a:rPr lang="sr-Latn-CS" dirty="0">
                <a:latin typeface="+mj-lt"/>
                <a:cs typeface="Arial" pitchFamily="34" charset="0"/>
              </a:rPr>
              <a:t>Backpropagation</a:t>
            </a:r>
            <a:endParaRPr lang="sr-Cyrl-CS" dirty="0">
              <a:latin typeface="+mj-lt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0" y="4602163"/>
            <a:ext cx="5867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latin typeface="+mj-lt"/>
                <a:cs typeface="Arial" pitchFamily="34" charset="0"/>
              </a:rPr>
              <a:t>-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sr-Cyrl-CS" i="1" dirty="0">
                <a:latin typeface="+mj-lt"/>
                <a:cs typeface="Arial" pitchFamily="34" charset="0"/>
              </a:rPr>
              <a:t>МАТ</a:t>
            </a:r>
            <a:r>
              <a:rPr lang="sr-Latn-CS" i="1" dirty="0">
                <a:latin typeface="+mj-lt"/>
                <a:cs typeface="Arial" pitchFamily="34" charset="0"/>
              </a:rPr>
              <a:t>LAB – Neural Network Toolbox</a:t>
            </a:r>
            <a:endParaRPr lang="en-US" i="1" dirty="0">
              <a:latin typeface="+mj-lt"/>
              <a:cs typeface="Arial" pitchFamily="34" charset="0"/>
            </a:endParaRPr>
          </a:p>
        </p:txBody>
      </p:sp>
      <p:sp>
        <p:nvSpPr>
          <p:cNvPr id="17423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15E4CB-1DC8-4451-83E7-9AD453E075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5" grpId="0"/>
      <p:bldP spid="16" grpId="0"/>
      <p:bldP spid="17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0463"/>
            <a:ext cx="78486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28600" y="536575"/>
            <a:ext cx="8534400" cy="579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sr-Cyrl-CS" sz="2600" dirty="0" smtClean="0"/>
              <a:t>ТЕОРИЈСКЕ ОСНОВЕ </a:t>
            </a:r>
            <a:r>
              <a:rPr lang="sr-Latn-CS" sz="2600" dirty="0" smtClean="0"/>
              <a:t/>
            </a:r>
            <a:br>
              <a:rPr lang="sr-Latn-CS" sz="2600" dirty="0" smtClean="0"/>
            </a:br>
            <a:r>
              <a:rPr lang="sr-Cyrl-CS" sz="2600" dirty="0" smtClean="0"/>
              <a:t>ПРИМЕЊЕНИХ РЕШЕЊА</a:t>
            </a:r>
            <a:endParaRPr lang="x-none" sz="260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28600" y="685800"/>
            <a:ext cx="838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7" name="Picture 29" descr="Lego_logo_mali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itle 1"/>
          <p:cNvSpPr txBox="1">
            <a:spLocks/>
          </p:cNvSpPr>
          <p:nvPr/>
        </p:nvSpPr>
        <p:spPr bwMode="auto">
          <a:xfrm>
            <a:off x="228600" y="1447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r>
              <a:rPr lang="sr-Cyrl-CS" sz="2400">
                <a:latin typeface="Century Schoolbook" pitchFamily="18" charset="0"/>
              </a:rPr>
              <a:t>Машинско учење мобилног робота помоћу </a:t>
            </a:r>
          </a:p>
          <a:p>
            <a:r>
              <a:rPr lang="sr-Cyrl-CS" sz="2400">
                <a:latin typeface="Century Schoolbook" pitchFamily="18" charset="0"/>
              </a:rPr>
              <a:t>вештачких неуронских мрежа</a:t>
            </a:r>
            <a:endParaRPr lang="sr-Latn-CS" sz="2400">
              <a:latin typeface="Century Schoolbook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1905000"/>
            <a:ext cx="75438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200" dirty="0">
                <a:latin typeface="+mj-lt"/>
                <a:cs typeface="Arial" pitchFamily="34" charset="0"/>
              </a:rPr>
              <a:t> ВНМ за одређивање угла ротације вратила мотора</a:t>
            </a: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403475"/>
            <a:ext cx="7972425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E0EA10-7781-448D-BB02-FA2477ED31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5000625"/>
            <a:ext cx="78486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5138" y="2497138"/>
            <a:ext cx="58086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495550"/>
            <a:ext cx="57912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8600" y="536575"/>
            <a:ext cx="8534400" cy="579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sr-Cyrl-CS" sz="2600" dirty="0" smtClean="0"/>
              <a:t>ТЕОРИЈСКЕ ОСНОВЕ </a:t>
            </a:r>
            <a:r>
              <a:rPr lang="sr-Latn-CS" sz="2600" dirty="0" smtClean="0"/>
              <a:t/>
            </a:r>
            <a:br>
              <a:rPr lang="sr-Latn-CS" sz="2600" dirty="0" smtClean="0"/>
            </a:br>
            <a:r>
              <a:rPr lang="sr-Cyrl-CS" sz="2600" dirty="0" smtClean="0"/>
              <a:t>ПРИМЕЊЕНИХ РЕШЕЊА</a:t>
            </a:r>
            <a:endParaRPr lang="x-none" sz="260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28600" y="685800"/>
            <a:ext cx="838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2" name="Picture 19" descr="Lego_logo_mali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itle 1"/>
          <p:cNvSpPr txBox="1">
            <a:spLocks/>
          </p:cNvSpPr>
          <p:nvPr/>
        </p:nvSpPr>
        <p:spPr bwMode="auto">
          <a:xfrm>
            <a:off x="228600" y="1447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r>
              <a:rPr lang="sr-Cyrl-CS" sz="2400">
                <a:latin typeface="Century Schoolbook" pitchFamily="18" charset="0"/>
              </a:rPr>
              <a:t>Машинско учење мобилног робота помоћу </a:t>
            </a:r>
          </a:p>
          <a:p>
            <a:r>
              <a:rPr lang="sr-Cyrl-CS" sz="2400">
                <a:latin typeface="Century Schoolbook" pitchFamily="18" charset="0"/>
              </a:rPr>
              <a:t>вештачких неуронских мрежа</a:t>
            </a:r>
            <a:endParaRPr lang="sr-Latn-CS" sz="2400">
              <a:latin typeface="Century Schoolbook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1905000"/>
            <a:ext cx="75438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200" dirty="0">
                <a:latin typeface="+mj-lt"/>
                <a:cs typeface="Arial" pitchFamily="34" charset="0"/>
              </a:rPr>
              <a:t> ВНМ за одређивање угла ротације вратила мотора</a:t>
            </a:r>
          </a:p>
        </p:txBody>
      </p:sp>
      <p:sp>
        <p:nvSpPr>
          <p:cNvPr id="1946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911E09-08CC-4EF7-9242-79B5D5651F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03463"/>
            <a:ext cx="5029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47800" y="2819400"/>
            <a:ext cx="7010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000" dirty="0">
                <a:latin typeface="+mj-lt"/>
                <a:cs typeface="Arial" pitchFamily="34" charset="0"/>
              </a:rPr>
              <a:t>Два скривена слоја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sz="2000" dirty="0"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000" dirty="0">
                <a:latin typeface="+mj-lt"/>
                <a:cs typeface="Arial" pitchFamily="34" charset="0"/>
              </a:rPr>
              <a:t> Осам неурона у првом скривеном слоју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sz="2000" dirty="0"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000" dirty="0">
                <a:latin typeface="+mj-lt"/>
                <a:cs typeface="Arial" pitchFamily="34" charset="0"/>
              </a:rPr>
              <a:t> Шест неурона у другом скривеном слоју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sz="2000" dirty="0"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000" dirty="0">
                <a:latin typeface="+mj-lt"/>
                <a:cs typeface="Arial" pitchFamily="34" charset="0"/>
              </a:rPr>
              <a:t> Параметар обучавања </a:t>
            </a:r>
            <a:r>
              <a:rPr lang="el-GR" sz="2400" dirty="0">
                <a:latin typeface="+mj-lt"/>
                <a:cs typeface="Arial" pitchFamily="34" charset="0"/>
              </a:rPr>
              <a:t>η</a:t>
            </a:r>
            <a:r>
              <a:rPr lang="sr-Cyrl-CS" sz="2000" dirty="0">
                <a:latin typeface="+mj-lt"/>
                <a:cs typeface="Arial" pitchFamily="34" charset="0"/>
              </a:rPr>
              <a:t>=0,05  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entury Schoolbook" pitchFamily="18" charset="0"/>
            </a:endParaRPr>
          </a:p>
        </p:txBody>
      </p:sp>
      <p:sp>
        <p:nvSpPr>
          <p:cNvPr id="20485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E0E237-E2EA-4E4B-ABA5-AD2F0E20C4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536575"/>
            <a:ext cx="8534400" cy="579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sr-Cyrl-CS" sz="2600" dirty="0" smtClean="0"/>
              <a:t>ТЕОРИЈСКЕ ОСНОВЕ </a:t>
            </a:r>
            <a:r>
              <a:rPr lang="sr-Latn-CS" sz="2600" dirty="0" smtClean="0"/>
              <a:t/>
            </a:r>
            <a:br>
              <a:rPr lang="sr-Latn-CS" sz="2600" dirty="0" smtClean="0"/>
            </a:br>
            <a:r>
              <a:rPr lang="sr-Cyrl-CS" sz="2600" dirty="0" smtClean="0"/>
              <a:t>ПРИМЕЊЕНИХ РЕШЕЊА</a:t>
            </a:r>
            <a:endParaRPr lang="x-none" sz="260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685800"/>
            <a:ext cx="838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8" name="Picture 13" descr="Lego_logo_mali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itle 1"/>
          <p:cNvSpPr txBox="1">
            <a:spLocks/>
          </p:cNvSpPr>
          <p:nvPr/>
        </p:nvSpPr>
        <p:spPr bwMode="auto">
          <a:xfrm>
            <a:off x="228600" y="1447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r>
              <a:rPr lang="sr-Cyrl-CS" sz="2400">
                <a:latin typeface="Century Schoolbook" pitchFamily="18" charset="0"/>
              </a:rPr>
              <a:t>Машинско учење мобилног робота помоћу </a:t>
            </a:r>
          </a:p>
          <a:p>
            <a:r>
              <a:rPr lang="sr-Cyrl-CS" sz="2400">
                <a:latin typeface="Century Schoolbook" pitchFamily="18" charset="0"/>
              </a:rPr>
              <a:t>вештачких неуронских мрежа</a:t>
            </a:r>
            <a:endParaRPr lang="sr-Latn-CS" sz="2400">
              <a:latin typeface="Century Schoolbook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1905000"/>
            <a:ext cx="75438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200" dirty="0">
                <a:latin typeface="+mj-lt"/>
                <a:cs typeface="Arial" pitchFamily="34" charset="0"/>
              </a:rPr>
              <a:t> </a:t>
            </a:r>
            <a:r>
              <a:rPr lang="sr-Cyrl-CS" sz="2200" dirty="0">
                <a:latin typeface="+mn-lt"/>
                <a:cs typeface="Arial" pitchFamily="34" charset="0"/>
              </a:rPr>
              <a:t>Изабрана ВНМ за имплементацију у управљачки 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CS" sz="2200" dirty="0">
                <a:latin typeface="+mn-lt"/>
                <a:cs typeface="Arial" pitchFamily="34" charset="0"/>
              </a:rPr>
              <a:t>   алгоритам</a:t>
            </a:r>
            <a:endParaRPr lang="sr-Cyrl-CS" sz="2200" dirty="0"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8450" y="3733800"/>
            <a:ext cx="1627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>
                <a:latin typeface="Century Schoolbook" pitchFamily="18" charset="0"/>
              </a:rPr>
              <a:t>Потребна</a:t>
            </a:r>
          </a:p>
          <a:p>
            <a:r>
              <a:rPr lang="sr-Cyrl-CS">
                <a:latin typeface="Century Schoolbook" pitchFamily="18" charset="0"/>
              </a:rPr>
              <a:t>оријентација</a:t>
            </a:r>
          </a:p>
          <a:p>
            <a:r>
              <a:rPr lang="sr-Cyrl-CS">
                <a:latin typeface="Century Schoolbook" pitchFamily="18" charset="0"/>
              </a:rPr>
              <a:t>мобилног</a:t>
            </a:r>
          </a:p>
          <a:p>
            <a:r>
              <a:rPr lang="sr-Cyrl-CS">
                <a:latin typeface="Century Schoolbook" pitchFamily="18" charset="0"/>
              </a:rPr>
              <a:t>робота</a:t>
            </a:r>
            <a:endParaRPr lang="en-US">
              <a:latin typeface="Century Schoolbook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16725" y="3749675"/>
            <a:ext cx="172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>
                <a:latin typeface="Century Schoolbook" pitchFamily="18" charset="0"/>
              </a:rPr>
              <a:t>Угао ротације</a:t>
            </a:r>
          </a:p>
          <a:p>
            <a:r>
              <a:rPr lang="sr-Cyrl-CS">
                <a:latin typeface="Century Schoolbook" pitchFamily="18" charset="0"/>
              </a:rPr>
              <a:t>вратила </a:t>
            </a:r>
          </a:p>
          <a:p>
            <a:r>
              <a:rPr lang="sr-Cyrl-CS">
                <a:latin typeface="Century Schoolbook" pitchFamily="18" charset="0"/>
              </a:rPr>
              <a:t>мотора</a:t>
            </a:r>
            <a:endParaRPr lang="en-US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536575"/>
            <a:ext cx="8534400" cy="579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sr-Cyrl-CS" sz="2600" dirty="0" smtClean="0"/>
              <a:t>ТЕОРИЈСКЕ ОСНОВЕ </a:t>
            </a:r>
            <a:r>
              <a:rPr lang="sr-Latn-CS" sz="2600" dirty="0" smtClean="0"/>
              <a:t/>
            </a:r>
            <a:br>
              <a:rPr lang="sr-Latn-CS" sz="2600" dirty="0" smtClean="0"/>
            </a:br>
            <a:r>
              <a:rPr lang="sr-Cyrl-CS" sz="2600" dirty="0" smtClean="0"/>
              <a:t>ПРИМЕЊЕНИХ РЕШЕЊА</a:t>
            </a:r>
            <a:endParaRPr lang="x-none" sz="260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85800"/>
            <a:ext cx="838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8" name="Picture 10" descr="Lego_logo_mali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itle 1"/>
          <p:cNvSpPr txBox="1">
            <a:spLocks/>
          </p:cNvSpPr>
          <p:nvPr/>
        </p:nvSpPr>
        <p:spPr bwMode="auto">
          <a:xfrm>
            <a:off x="228600" y="1447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r>
              <a:rPr lang="sr-Cyrl-CS" sz="2400">
                <a:latin typeface="Century Schoolbook" pitchFamily="18" charset="0"/>
              </a:rPr>
              <a:t>Машинско учење мобилног робота помоћу </a:t>
            </a:r>
          </a:p>
          <a:p>
            <a:r>
              <a:rPr lang="sr-Cyrl-CS" sz="2400">
                <a:latin typeface="Century Schoolbook" pitchFamily="18" charset="0"/>
              </a:rPr>
              <a:t>вештачких неуронских мрежа</a:t>
            </a:r>
            <a:endParaRPr lang="sr-Latn-CS" sz="2400">
              <a:latin typeface="Century Schoolbook" pitchFamily="18" charset="0"/>
            </a:endParaRP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2590800"/>
            <a:ext cx="79248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62000" y="1905000"/>
            <a:ext cx="75438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200" dirty="0">
                <a:latin typeface="+mj-lt"/>
                <a:cs typeface="Arial" pitchFamily="34" charset="0"/>
              </a:rPr>
              <a:t> ВНМ за препознавање референтних тачака</a:t>
            </a: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488" y="2743200"/>
            <a:ext cx="78946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7DD940-6CCF-4EDE-90DC-E59A27E757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0825" y="4114800"/>
            <a:ext cx="78486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905000"/>
            <a:ext cx="75438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200" dirty="0">
                <a:latin typeface="+mj-lt"/>
                <a:cs typeface="Arial" pitchFamily="34" charset="0"/>
              </a:rPr>
              <a:t> </a:t>
            </a:r>
            <a:r>
              <a:rPr lang="sr-Cyrl-CS" sz="2200" dirty="0">
                <a:latin typeface="+mn-lt"/>
                <a:cs typeface="Arial" pitchFamily="34" charset="0"/>
              </a:rPr>
              <a:t>Изабрана ВНМ за имплементацију у управљачки 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CS" sz="2200" dirty="0">
                <a:latin typeface="+mn-lt"/>
                <a:cs typeface="Arial" pitchFamily="34" charset="0"/>
              </a:rPr>
              <a:t>   алгоритам</a:t>
            </a:r>
            <a:endParaRPr lang="sr-Cyrl-CS" sz="2200" dirty="0">
              <a:latin typeface="+mj-lt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536575"/>
            <a:ext cx="8534400" cy="579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sr-Cyrl-CS" sz="2600" dirty="0" smtClean="0"/>
              <a:t>ТЕОРИЈСКЕ ОСНОВЕ </a:t>
            </a:r>
            <a:r>
              <a:rPr lang="sr-Latn-CS" sz="2600" dirty="0" smtClean="0"/>
              <a:t/>
            </a:r>
            <a:br>
              <a:rPr lang="sr-Latn-CS" sz="2600" dirty="0" smtClean="0"/>
            </a:br>
            <a:r>
              <a:rPr lang="sr-Cyrl-CS" sz="2600" dirty="0" smtClean="0"/>
              <a:t>ПРИМЕЊЕНИХ РЕШЕЊА</a:t>
            </a:r>
            <a:endParaRPr lang="x-none" sz="260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685800"/>
            <a:ext cx="838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Picture 12" descr="Lego_logo_mali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itle 1"/>
          <p:cNvSpPr txBox="1">
            <a:spLocks/>
          </p:cNvSpPr>
          <p:nvPr/>
        </p:nvSpPr>
        <p:spPr bwMode="auto">
          <a:xfrm>
            <a:off x="228600" y="1447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r>
              <a:rPr lang="sr-Cyrl-CS" sz="2400">
                <a:latin typeface="Century Schoolbook" pitchFamily="18" charset="0"/>
              </a:rPr>
              <a:t>Машинско учење мобилног робота помоћу </a:t>
            </a:r>
          </a:p>
          <a:p>
            <a:r>
              <a:rPr lang="sr-Cyrl-CS" sz="2400">
                <a:latin typeface="Century Schoolbook" pitchFamily="18" charset="0"/>
              </a:rPr>
              <a:t>вештачких неуронских мрежа</a:t>
            </a:r>
            <a:endParaRPr lang="sr-Latn-CS" sz="2400">
              <a:latin typeface="Century Schoolboo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2743200"/>
            <a:ext cx="70104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000" dirty="0">
                <a:latin typeface="+mj-lt"/>
                <a:cs typeface="Arial" pitchFamily="34" charset="0"/>
              </a:rPr>
              <a:t>Један скривени слој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sz="2000" dirty="0"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000" dirty="0">
                <a:latin typeface="+mj-lt"/>
                <a:cs typeface="Arial" pitchFamily="34" charset="0"/>
              </a:rPr>
              <a:t> Два неурона у скривеном слоју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sz="2000" dirty="0"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000" dirty="0">
                <a:latin typeface="+mj-lt"/>
                <a:cs typeface="Arial" pitchFamily="34" charset="0"/>
              </a:rPr>
              <a:t> Параметар обучавања </a:t>
            </a:r>
            <a:r>
              <a:rPr lang="el-GR" sz="2400" dirty="0">
                <a:latin typeface="+mn-lt"/>
                <a:cs typeface="Arial" pitchFamily="34" charset="0"/>
              </a:rPr>
              <a:t>η</a:t>
            </a:r>
            <a:r>
              <a:rPr lang="sr-Cyrl-CS" sz="2000" dirty="0">
                <a:latin typeface="+mn-lt"/>
                <a:cs typeface="Arial" pitchFamily="34" charset="0"/>
              </a:rPr>
              <a:t>=0,05</a:t>
            </a:r>
            <a:r>
              <a:rPr lang="sr-Cyrl-CS" sz="2000" dirty="0">
                <a:latin typeface="+mj-lt"/>
                <a:cs typeface="Arial" pitchFamily="34" charset="0"/>
              </a:rPr>
              <a:t>  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0188" y="4856163"/>
            <a:ext cx="2566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>
                <a:latin typeface="Century Schoolbook" pitchFamily="18" charset="0"/>
              </a:rPr>
              <a:t>Интензитет одбијене </a:t>
            </a:r>
          </a:p>
          <a:p>
            <a:r>
              <a:rPr lang="sr-Cyrl-CS">
                <a:latin typeface="Century Schoolbook" pitchFamily="18" charset="0"/>
              </a:rPr>
              <a:t>светлости од подлогу</a:t>
            </a:r>
            <a:endParaRPr lang="en-US">
              <a:latin typeface="Century Schoolbook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561138" y="4995863"/>
            <a:ext cx="159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>
                <a:latin typeface="Century Schoolbook" pitchFamily="18" charset="0"/>
              </a:rPr>
              <a:t>Боја подлоге</a:t>
            </a:r>
            <a:endParaRPr lang="en-US">
              <a:latin typeface="Century Schoolbook" pitchFamily="18" charset="0"/>
            </a:endParaRPr>
          </a:p>
        </p:txBody>
      </p:sp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7488" y="4581525"/>
            <a:ext cx="37814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EEE6EC-088F-4731-90D1-E10B610A6C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536575"/>
            <a:ext cx="8534400" cy="579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sr-Cyrl-CS" sz="2600" dirty="0" smtClean="0"/>
              <a:t>ТЕОРИЈСКЕ ОСНОВЕ </a:t>
            </a:r>
            <a:r>
              <a:rPr lang="sr-Latn-CS" sz="2600" dirty="0" smtClean="0"/>
              <a:t/>
            </a:r>
            <a:br>
              <a:rPr lang="sr-Latn-CS" sz="2600" dirty="0" smtClean="0"/>
            </a:br>
            <a:r>
              <a:rPr lang="sr-Cyrl-CS" sz="2600" dirty="0" smtClean="0"/>
              <a:t>ПРИМЕЊЕНИХ РЕШЕЊА</a:t>
            </a:r>
            <a:endParaRPr lang="x-none" sz="260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685800"/>
            <a:ext cx="838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12" descr="Lego_logo_mali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itle 1"/>
          <p:cNvSpPr txBox="1">
            <a:spLocks/>
          </p:cNvSpPr>
          <p:nvPr/>
        </p:nvSpPr>
        <p:spPr bwMode="auto">
          <a:xfrm>
            <a:off x="228600" y="11430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r>
              <a:rPr lang="sr-Cyrl-CS" sz="2400">
                <a:latin typeface="Century Schoolbook" pitchFamily="18" charset="0"/>
              </a:rPr>
              <a:t>Одређивање оптималне путање кретања мобилног робота</a:t>
            </a:r>
            <a:endParaRPr lang="sr-Latn-CS" sz="2400">
              <a:latin typeface="Century Schoolbook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744663"/>
            <a:ext cx="75438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200" dirty="0">
                <a:latin typeface="+mj-lt"/>
                <a:cs typeface="Arial" pitchFamily="34" charset="0"/>
              </a:rPr>
              <a:t> </a:t>
            </a:r>
            <a:r>
              <a:rPr lang="x-none" sz="2200">
                <a:latin typeface="+mn-lt"/>
              </a:rPr>
              <a:t> А* алгоритам претраживања</a:t>
            </a:r>
            <a:r>
              <a:rPr lang="sr-Cyrl-CS" sz="2200" dirty="0">
                <a:latin typeface="+mn-lt"/>
              </a:rPr>
              <a:t> проналази најкраћу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200" dirty="0">
                <a:latin typeface="+mn-lt"/>
              </a:rPr>
              <a:t>    путању између почетне и циљне тачке</a:t>
            </a:r>
            <a:endParaRPr lang="en-US" sz="2200" dirty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14600" y="2782888"/>
            <a:ext cx="6629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Latn-CS" dirty="0">
                <a:latin typeface="Century Schoolbook" pitchFamily="18" charset="0"/>
              </a:rPr>
              <a:t> </a:t>
            </a:r>
            <a:r>
              <a:rPr lang="sr-Cyrl-CS" sz="2200" dirty="0">
                <a:latin typeface="Century Schoolbook" pitchFamily="18" charset="0"/>
              </a:rPr>
              <a:t>Димензије лабораторијског модела </a:t>
            </a:r>
            <a:r>
              <a:rPr lang="sr-Latn-CS" sz="2200" dirty="0">
                <a:latin typeface="Century Schoolbook" pitchFamily="18" charset="0"/>
              </a:rPr>
              <a:t>   </a:t>
            </a:r>
          </a:p>
          <a:p>
            <a:r>
              <a:rPr lang="sr-Latn-CS" sz="2200" dirty="0">
                <a:latin typeface="Century Schoolbook" pitchFamily="18" charset="0"/>
              </a:rPr>
              <a:t>  </a:t>
            </a:r>
            <a:r>
              <a:rPr lang="sr-Cyrl-CS" sz="2200" dirty="0">
                <a:latin typeface="Century Schoolbook" pitchFamily="18" charset="0"/>
              </a:rPr>
              <a:t>технолошког окружења</a:t>
            </a:r>
            <a:r>
              <a:rPr lang="sr-Latn-CS" sz="2200" dirty="0">
                <a:latin typeface="Century Schoolbook" pitchFamily="18" charset="0"/>
              </a:rPr>
              <a:t> </a:t>
            </a:r>
            <a:r>
              <a:rPr lang="sr-Cyrl-CS" sz="2200" dirty="0">
                <a:latin typeface="Century Schoolbook" pitchFamily="18" charset="0"/>
              </a:rPr>
              <a:t>(100</a:t>
            </a:r>
            <a:r>
              <a:rPr lang="sr-Latn-CS" sz="2200" dirty="0">
                <a:latin typeface="Century Schoolbook" pitchFamily="18" charset="0"/>
              </a:rPr>
              <a:t>0mm </a:t>
            </a:r>
            <a:r>
              <a:rPr lang="sr-Cyrl-CS" sz="2200" dirty="0">
                <a:latin typeface="Century Schoolbook" pitchFamily="18" charset="0"/>
              </a:rPr>
              <a:t>х</a:t>
            </a:r>
            <a:r>
              <a:rPr lang="sr-Latn-CS" sz="2200" dirty="0">
                <a:latin typeface="Century Schoolbook" pitchFamily="18" charset="0"/>
              </a:rPr>
              <a:t> </a:t>
            </a:r>
            <a:r>
              <a:rPr lang="sr-Cyrl-CS" sz="2200" dirty="0">
                <a:latin typeface="Century Schoolbook" pitchFamily="18" charset="0"/>
              </a:rPr>
              <a:t>150</a:t>
            </a:r>
            <a:r>
              <a:rPr lang="sr-Latn-CS" sz="2200" dirty="0">
                <a:latin typeface="Century Schoolbook" pitchFamily="18" charset="0"/>
              </a:rPr>
              <a:t>0mm</a:t>
            </a:r>
            <a:r>
              <a:rPr lang="sr-Cyrl-CS" sz="2200" dirty="0">
                <a:latin typeface="Century Schoolbook" pitchFamily="18" charset="0"/>
              </a:rPr>
              <a:t>)</a:t>
            </a:r>
            <a:endParaRPr lang="sr-Latn-CS" sz="2200" dirty="0">
              <a:latin typeface="Century Schoolbook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422650" y="4467225"/>
            <a:ext cx="3740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sr-Cyrl-CS">
                <a:latin typeface="Century Schoolbook" pitchFamily="18" charset="0"/>
              </a:rPr>
              <a:t> Број пиксела (10</a:t>
            </a:r>
            <a:r>
              <a:rPr lang="sr-Latn-CS">
                <a:latin typeface="Century Schoolbook" pitchFamily="18" charset="0"/>
              </a:rPr>
              <a:t> </a:t>
            </a:r>
            <a:r>
              <a:rPr lang="sr-Cyrl-CS">
                <a:latin typeface="Century Schoolbook" pitchFamily="18" charset="0"/>
              </a:rPr>
              <a:t>х</a:t>
            </a:r>
            <a:r>
              <a:rPr lang="sr-Latn-CS">
                <a:latin typeface="Century Schoolbook" pitchFamily="18" charset="0"/>
              </a:rPr>
              <a:t> </a:t>
            </a:r>
            <a:r>
              <a:rPr lang="sr-Cyrl-CS">
                <a:latin typeface="Century Schoolbook" pitchFamily="18" charset="0"/>
              </a:rPr>
              <a:t>15 = 150)</a:t>
            </a:r>
            <a:endParaRPr lang="sr-Latn-CS">
              <a:latin typeface="Century Schoolbook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06425" y="3278188"/>
          <a:ext cx="1625600" cy="324000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>
            <a:off x="496888" y="3155950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6425" y="3063875"/>
            <a:ext cx="1627188" cy="1588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87425" y="2817813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1200">
                <a:latin typeface="Century Schoolbook" pitchFamily="18" charset="0"/>
              </a:rPr>
              <a:t>1000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 flipV="1">
            <a:off x="-1243012" y="4900613"/>
            <a:ext cx="3248025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11150" y="3276600"/>
            <a:ext cx="2889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09600" y="3276600"/>
            <a:ext cx="1633538" cy="3252788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 rot="-5400000">
            <a:off x="-128587" y="4700587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1200">
                <a:latin typeface="Century Schoolbook" pitchFamily="18" charset="0"/>
              </a:rPr>
              <a:t>1500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429000" y="3733800"/>
            <a:ext cx="533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sr-Latn-CS">
                <a:latin typeface="Century Schoolbook" pitchFamily="18" charset="0"/>
              </a:rPr>
              <a:t> </a:t>
            </a:r>
            <a:r>
              <a:rPr lang="sr-Cyrl-CS">
                <a:latin typeface="Century Schoolbook" pitchFamily="18" charset="0"/>
              </a:rPr>
              <a:t>Дискретизација радног окружења </a:t>
            </a:r>
          </a:p>
          <a:p>
            <a:r>
              <a:rPr lang="sr-Cyrl-CS">
                <a:latin typeface="Century Schoolbook" pitchFamily="18" charset="0"/>
              </a:rPr>
              <a:t>  одговарајућим бројем пиксела 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3422650" y="4924425"/>
            <a:ext cx="4552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sr-Latn-CS">
                <a:latin typeface="Century Schoolbook" pitchFamily="18" charset="0"/>
              </a:rPr>
              <a:t> </a:t>
            </a:r>
            <a:r>
              <a:rPr lang="sr-Cyrl-CS">
                <a:latin typeface="Century Schoolbook" pitchFamily="18" charset="0"/>
              </a:rPr>
              <a:t>Димензија пиксела (100</a:t>
            </a:r>
            <a:r>
              <a:rPr lang="sr-Latn-CS">
                <a:latin typeface="Century Schoolbook" pitchFamily="18" charset="0"/>
              </a:rPr>
              <a:t>mm x 1</a:t>
            </a:r>
            <a:r>
              <a:rPr lang="sr-Cyrl-CS">
                <a:latin typeface="Century Schoolbook" pitchFamily="18" charset="0"/>
              </a:rPr>
              <a:t>0</a:t>
            </a:r>
            <a:r>
              <a:rPr lang="sr-Latn-CS">
                <a:latin typeface="Century Schoolbook" pitchFamily="18" charset="0"/>
              </a:rPr>
              <a:t>0mm</a:t>
            </a:r>
            <a:r>
              <a:rPr lang="sr-Cyrl-CS">
                <a:latin typeface="Century Schoolbook" pitchFamily="18" charset="0"/>
              </a:rPr>
              <a:t>)</a:t>
            </a:r>
            <a:endParaRPr lang="en-US">
              <a:latin typeface="Century Schoolbook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081213" y="6323013"/>
            <a:ext cx="142875" cy="179387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cxnSp>
        <p:nvCxnSpPr>
          <p:cNvPr id="86" name="Straight Connector 85"/>
          <p:cNvCxnSpPr/>
          <p:nvPr/>
        </p:nvCxnSpPr>
        <p:spPr>
          <a:xfrm rot="5400000">
            <a:off x="2121694" y="3158332"/>
            <a:ext cx="2174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06388" y="6529388"/>
            <a:ext cx="2873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334000" y="5762625"/>
            <a:ext cx="360363" cy="360363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5181600" y="576262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5253832" y="5687219"/>
            <a:ext cx="152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5628482" y="5685631"/>
            <a:ext cx="152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181600" y="6126163"/>
            <a:ext cx="152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5324475" y="563245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5105400" y="5334000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1200">
                <a:latin typeface="Century Schoolbook" pitchFamily="18" charset="0"/>
              </a:rPr>
              <a:t>100</a:t>
            </a: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 rot="-5400000">
            <a:off x="4595813" y="5799137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1200">
                <a:latin typeface="Century Schoolbook" pitchFamily="18" charset="0"/>
              </a:rPr>
              <a:t>1</a:t>
            </a:r>
            <a:r>
              <a:rPr lang="sr-Cyrl-CS" sz="1200">
                <a:latin typeface="Century Schoolbook" pitchFamily="18" charset="0"/>
              </a:rPr>
              <a:t>0</a:t>
            </a:r>
            <a:r>
              <a:rPr lang="sr-Latn-CS" sz="1200">
                <a:latin typeface="Century Schoolbook" pitchFamily="18" charset="0"/>
              </a:rPr>
              <a:t>0</a:t>
            </a:r>
          </a:p>
        </p:txBody>
      </p:sp>
      <p:cxnSp>
        <p:nvCxnSpPr>
          <p:cNvPr id="130" name="Elbow Connector 129"/>
          <p:cNvCxnSpPr>
            <a:stCxn id="68" idx="3"/>
          </p:cNvCxnSpPr>
          <p:nvPr/>
        </p:nvCxnSpPr>
        <p:spPr>
          <a:xfrm flipV="1">
            <a:off x="2224088" y="5953125"/>
            <a:ext cx="2584450" cy="4603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60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70DB41-B1F5-48DC-8313-2BF11BB084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4991101" y="5932487"/>
            <a:ext cx="3810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34" grpId="0"/>
      <p:bldP spid="64" grpId="0" animBg="1"/>
      <p:bldP spid="65" grpId="0"/>
      <p:bldP spid="66" grpId="0"/>
      <p:bldP spid="67" grpId="0"/>
      <p:bldP spid="68" grpId="0" animBg="1"/>
      <p:bldP spid="90" grpId="0" animBg="1"/>
      <p:bldP spid="125" grpId="0"/>
      <p:bldP spid="1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248025"/>
            <a:ext cx="41529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536575"/>
            <a:ext cx="8534400" cy="579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sr-Cyrl-CS" sz="2600" dirty="0" smtClean="0"/>
              <a:t>ТЕОРИЈСКЕ ОСНОВЕ </a:t>
            </a:r>
            <a:r>
              <a:rPr lang="sr-Latn-CS" sz="2600" dirty="0" smtClean="0"/>
              <a:t/>
            </a:r>
            <a:br>
              <a:rPr lang="sr-Latn-CS" sz="2600" dirty="0" smtClean="0"/>
            </a:br>
            <a:r>
              <a:rPr lang="sr-Cyrl-CS" sz="2600" dirty="0" smtClean="0"/>
              <a:t>ПРИМЕЊЕНИХ РЕШЕЊА</a:t>
            </a:r>
            <a:endParaRPr lang="x-none" sz="260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685800"/>
            <a:ext cx="838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1" name="Picture 12" descr="Lego_logo_mali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itle 1"/>
          <p:cNvSpPr txBox="1">
            <a:spLocks/>
          </p:cNvSpPr>
          <p:nvPr/>
        </p:nvSpPr>
        <p:spPr bwMode="auto">
          <a:xfrm>
            <a:off x="228600" y="11430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endParaRPr lang="sr-Cyrl-CS" sz="2400">
              <a:latin typeface="Century Schoolbook" pitchFamily="18" charset="0"/>
            </a:endParaRPr>
          </a:p>
          <a:p>
            <a:r>
              <a:rPr lang="sr-Cyrl-CS" sz="2400">
                <a:latin typeface="Century Schoolbook" pitchFamily="18" charset="0"/>
              </a:rPr>
              <a:t>Одређивање оптималне путање кретања мобилног робота</a:t>
            </a:r>
            <a:endParaRPr lang="sr-Latn-CS" sz="2400">
              <a:latin typeface="Century Schoolbook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744663"/>
            <a:ext cx="754380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200" dirty="0">
                <a:latin typeface="+mj-lt"/>
                <a:cs typeface="Arial" pitchFamily="34" charset="0"/>
              </a:rPr>
              <a:t> </a:t>
            </a:r>
            <a:r>
              <a:rPr lang="x-none" sz="2200">
                <a:latin typeface="+mn-lt"/>
              </a:rPr>
              <a:t> </a:t>
            </a:r>
            <a:r>
              <a:rPr lang="sr-Cyrl-CS" sz="2200" dirty="0">
                <a:latin typeface="+mn-lt"/>
              </a:rPr>
              <a:t>Одабир оптималне путање врши се према изразу: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066800" y="2174875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2400">
                <a:latin typeface="Century Schoolbook" pitchFamily="18" charset="0"/>
              </a:rPr>
              <a:t>f(n)=h(n)+g(n)</a:t>
            </a:r>
            <a:endParaRPr lang="en-US" sz="2200">
              <a:latin typeface="Century Schoolbook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048000" y="3011488"/>
            <a:ext cx="5791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>
                <a:latin typeface="Century Schoolbook" pitchFamily="18" charset="0"/>
              </a:rPr>
              <a:t>процена најкраћег пута дефинисаног Еуклидском нормом: </a:t>
            </a:r>
            <a:endParaRPr lang="en-US">
              <a:latin typeface="Century Schoolbook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048000" y="3668713"/>
            <a:ext cx="586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>
                <a:latin typeface="Century Schoolbook" pitchFamily="18" charset="0"/>
              </a:rPr>
              <a:t>оцена најкраћег пута од стартног до циљног чвора</a:t>
            </a:r>
            <a:endParaRPr lang="en-US">
              <a:latin typeface="Century Schoolbook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48000" y="2622550"/>
            <a:ext cx="4672013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sr-Cyrl-CS">
                <a:latin typeface="Century Schoolbook" pitchFamily="18" charset="0"/>
              </a:rPr>
              <a:t>цена помераја</a:t>
            </a:r>
            <a:endParaRPr lang="sr-Latn-CS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2705100" y="2632075"/>
            <a:ext cx="381000" cy="193675"/>
          </a:xfrm>
          <a:prstGeom prst="bentConnector3">
            <a:avLst>
              <a:gd name="adj1" fmla="val -6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endCxn id="35" idx="1"/>
          </p:cNvCxnSpPr>
          <p:nvPr/>
        </p:nvCxnSpPr>
        <p:spPr>
          <a:xfrm>
            <a:off x="1905000" y="2630488"/>
            <a:ext cx="1143000" cy="703262"/>
          </a:xfrm>
          <a:prstGeom prst="bentConnector3">
            <a:avLst>
              <a:gd name="adj1" fmla="val -4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endCxn id="36" idx="1"/>
          </p:cNvCxnSpPr>
          <p:nvPr/>
        </p:nvCxnSpPr>
        <p:spPr>
          <a:xfrm>
            <a:off x="1219200" y="2667000"/>
            <a:ext cx="1828800" cy="1187450"/>
          </a:xfrm>
          <a:prstGeom prst="bentConnector3">
            <a:avLst>
              <a:gd name="adj1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 descr="dijagram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590800"/>
            <a:ext cx="38576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777875" y="2971800"/>
            <a:ext cx="37941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CS" sz="2200">
                <a:latin typeface="Century Schoolbook" pitchFamily="18" charset="0"/>
              </a:rPr>
              <a:t> Осмоспојиви пиксели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793750" y="4992688"/>
            <a:ext cx="37020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CS" sz="2200">
                <a:latin typeface="Century Schoolbook" pitchFamily="18" charset="0"/>
              </a:rPr>
              <a:t> Реализација у </a:t>
            </a:r>
          </a:p>
          <a:p>
            <a:r>
              <a:rPr lang="sr-Cyrl-CS" sz="2200" i="1">
                <a:latin typeface="Century Schoolbook" pitchFamily="18" charset="0"/>
                <a:cs typeface="Arial" charset="0"/>
              </a:rPr>
              <a:t>   МАТ</a:t>
            </a:r>
            <a:r>
              <a:rPr lang="sr-Latn-CS" sz="2200" i="1">
                <a:latin typeface="Century Schoolbook" pitchFamily="18" charset="0"/>
                <a:cs typeface="Arial" charset="0"/>
              </a:rPr>
              <a:t>LAB  </a:t>
            </a:r>
            <a:r>
              <a:rPr lang="sr-Cyrl-CS" sz="2200" i="1">
                <a:latin typeface="Century Schoolbook" pitchFamily="18" charset="0"/>
                <a:cs typeface="Arial" charset="0"/>
              </a:rPr>
              <a:t>   </a:t>
            </a:r>
          </a:p>
          <a:p>
            <a:r>
              <a:rPr lang="sr-Cyrl-CS" sz="2200" i="1">
                <a:latin typeface="Century Schoolbook" pitchFamily="18" charset="0"/>
                <a:cs typeface="Arial" charset="0"/>
              </a:rPr>
              <a:t>   </a:t>
            </a:r>
            <a:r>
              <a:rPr lang="sr-Cyrl-CS" sz="2200">
                <a:latin typeface="Century Schoolbook" pitchFamily="18" charset="0"/>
                <a:cs typeface="Arial" charset="0"/>
              </a:rPr>
              <a:t>софтверском пакету</a:t>
            </a:r>
            <a:endParaRPr lang="sr-Cyrl-CS" sz="2200">
              <a:latin typeface="Century Schoolbook" pitchFamily="18" charset="0"/>
            </a:endParaRPr>
          </a:p>
        </p:txBody>
      </p:sp>
      <p:pic>
        <p:nvPicPr>
          <p:cNvPr id="77" name="Picture 76" descr="okruzenje a zvezda.JPG"/>
          <p:cNvPicPr>
            <a:picLocks noChangeAspect="1"/>
          </p:cNvPicPr>
          <p:nvPr/>
        </p:nvPicPr>
        <p:blipFill>
          <a:blip r:embed="rId6" cstate="print"/>
          <a:srcRect r="54099"/>
          <a:stretch>
            <a:fillRect/>
          </a:stretch>
        </p:blipFill>
        <p:spPr bwMode="auto">
          <a:xfrm>
            <a:off x="1676400" y="3581400"/>
            <a:ext cx="12954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2719D4-47E8-4F60-8030-7E0CBB5252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114800" y="2597150"/>
            <a:ext cx="3886200" cy="1588"/>
          </a:xfrm>
          <a:prstGeom prst="line">
            <a:avLst/>
          </a:prstGeom>
          <a:ln w="635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/>
      <p:bldP spid="35" grpId="0"/>
      <p:bldP spid="35" grpId="1"/>
      <p:bldP spid="36" grpId="0"/>
      <p:bldP spid="36" grpId="1"/>
      <p:bldP spid="37" grpId="0"/>
      <p:bldP spid="37" grpId="1"/>
      <p:bldP spid="74" grpId="0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579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sr-Cyrl-CS" sz="2600" dirty="0" smtClean="0"/>
              <a:t>ЕКСПЕРИМЕНТАЛНИ РЕЗУЛТАТИ</a:t>
            </a:r>
            <a:endParaRPr lang="x-none" sz="260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685800"/>
            <a:ext cx="838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4" name="Picture 12" descr="Lego_logo_mali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" y="995363"/>
            <a:ext cx="38862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P401307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7988" y="1219200"/>
            <a:ext cx="183356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P401307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6025" y="1219200"/>
            <a:ext cx="1830388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401309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3" y="2990850"/>
            <a:ext cx="183356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P401309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2850" y="3008313"/>
            <a:ext cx="1833563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P401310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3225" y="4762500"/>
            <a:ext cx="18319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P4013104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92850" y="4762500"/>
            <a:ext cx="18335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AF7146-0D88-488B-B24A-054E0BE0B5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579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sr-Cyrl-CS" sz="2600" dirty="0" smtClean="0"/>
              <a:t>ЕКСПЕРИМЕНТАЛНИ РЕЗУЛТАТИ</a:t>
            </a:r>
            <a:endParaRPr lang="x-none" sz="260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685800"/>
            <a:ext cx="838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Picture 12" descr="Lego_logo_mali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4EB4ED-3D56-4764-9F9A-CC156687BC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pic>
        <p:nvPicPr>
          <p:cNvPr id="13" name="KRETANJE_ROBOT_OKRUZENJU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305300" y="1866900"/>
            <a:ext cx="4368800" cy="3276600"/>
          </a:xfrm>
          <a:prstGeom prst="rect">
            <a:avLst/>
          </a:prstGeom>
        </p:spPr>
      </p:pic>
      <p:pic>
        <p:nvPicPr>
          <p:cNvPr id="14" name="MATLAB_SIMULACIJA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52400" y="913471"/>
            <a:ext cx="4038600" cy="5220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579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Cyrl-CS" sz="2600" noProof="1" smtClean="0">
                <a:solidFill>
                  <a:schemeClr val="tx1"/>
                </a:solidFill>
                <a:latin typeface="+mn-lt"/>
                <a:cs typeface="Arial" charset="0"/>
              </a:rPr>
              <a:t>САДРЖАЈ</a:t>
            </a:r>
            <a:endParaRPr lang="x-none" sz="260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304800" y="1295400"/>
            <a:ext cx="8839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r-Latn-CS" sz="2000">
              <a:latin typeface="Century Schoolbook" pitchFamily="18" charset="0"/>
            </a:endParaRPr>
          </a:p>
          <a:p>
            <a:endParaRPr lang="sr-Latn-CS" sz="2000">
              <a:latin typeface="Century Schoolbook" pitchFamily="18" charset="0"/>
            </a:endParaRPr>
          </a:p>
          <a:p>
            <a:endParaRPr lang="sr-Latn-CS" sz="2000">
              <a:latin typeface="Century Schoolbook" pitchFamily="18" charset="0"/>
            </a:endParaRPr>
          </a:p>
          <a:p>
            <a:endParaRPr lang="sr-Latn-CS" sz="2000">
              <a:latin typeface="Century Schoolbook" pitchFamily="18" charset="0"/>
            </a:endParaRPr>
          </a:p>
          <a:p>
            <a:pPr lvl="2" indent="355600">
              <a:buFont typeface="Wingdings" pitchFamily="2" charset="2"/>
              <a:buChar char="§"/>
            </a:pPr>
            <a:endParaRPr lang="sr-Cyrl-CS" sz="2400">
              <a:latin typeface="Century Schoolbook" pitchFamily="18" charset="0"/>
            </a:endParaRPr>
          </a:p>
          <a:p>
            <a:pPr lvl="2" indent="355600">
              <a:buFont typeface="Wingdings" pitchFamily="2" charset="2"/>
              <a:buChar char="§"/>
            </a:pPr>
            <a:endParaRPr lang="sr-Latn-CS" sz="2400">
              <a:latin typeface="Century Schoolbook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57200" y="1130300"/>
            <a:ext cx="8077200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spcAft>
                <a:spcPts val="900"/>
              </a:spcAft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1. </a:t>
            </a:r>
            <a:r>
              <a:rPr lang="sr-Latn-CS" sz="2200">
                <a:latin typeface="Century Schoolbook" pitchFamily="18" charset="0"/>
                <a:cs typeface="Times New Roman" pitchFamily="18" charset="0"/>
              </a:rPr>
              <a:t>У</a:t>
            </a:r>
            <a:r>
              <a:rPr lang="sr-Cyrl-CS" sz="2200">
                <a:latin typeface="Century Schoolbook" pitchFamily="18" charset="0"/>
                <a:cs typeface="Times New Roman" pitchFamily="18" charset="0"/>
              </a:rPr>
              <a:t>ВОД</a:t>
            </a:r>
          </a:p>
          <a:p>
            <a:pPr marL="0" lvl="2">
              <a:spcAft>
                <a:spcPts val="900"/>
              </a:spcAft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2. УПРАВЉАЧКИ АЛГОРИТАМ - КОНЦЕПЦИЈСКО </a:t>
            </a:r>
          </a:p>
          <a:p>
            <a:pPr marL="0" lvl="2">
              <a:spcAft>
                <a:spcPts val="900"/>
              </a:spcAft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    РЕШЕЊЕ</a:t>
            </a:r>
          </a:p>
          <a:p>
            <a:pPr>
              <a:spcAft>
                <a:spcPts val="600"/>
              </a:spcAft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3. ТЕОРИЈСКЕ ОСНОВЕ ПРИМЕЊЕНИХ РЕШЕЊА</a:t>
            </a:r>
            <a:endParaRPr lang="sr-Latn-CS" sz="2200">
              <a:latin typeface="Century Schoolbook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	3.1 Модел кретања мобилног робота</a:t>
            </a:r>
          </a:p>
          <a:p>
            <a:pPr>
              <a:spcAft>
                <a:spcPts val="600"/>
              </a:spcAft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	3.2 Естимација положаја мобилног робота</a:t>
            </a:r>
          </a:p>
          <a:p>
            <a:pPr>
              <a:spcAft>
                <a:spcPts val="600"/>
              </a:spcAft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	3.3 Машинско учење мобилног робота помоћу </a:t>
            </a:r>
          </a:p>
          <a:p>
            <a:pPr>
              <a:spcAft>
                <a:spcPts val="600"/>
              </a:spcAft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                  вештачких неуронских мрежа</a:t>
            </a:r>
          </a:p>
          <a:p>
            <a:pPr>
              <a:spcAft>
                <a:spcPts val="600"/>
              </a:spcAft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	3.4 Одређивање оптималне путање кретања   </a:t>
            </a:r>
          </a:p>
          <a:p>
            <a:pPr>
              <a:spcAft>
                <a:spcPts val="900"/>
              </a:spcAft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	      мобилног робота</a:t>
            </a:r>
          </a:p>
          <a:p>
            <a:pPr>
              <a:spcAft>
                <a:spcPts val="900"/>
              </a:spcAft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4. ЕКСПЕРИМЕНТАЛНИ РЕЗУЛТАТИ</a:t>
            </a:r>
            <a:endParaRPr lang="sr-Latn-CS" sz="2200">
              <a:latin typeface="Century Schoolbook" pitchFamily="18" charset="0"/>
              <a:cs typeface="Times New Roman" pitchFamily="18" charset="0"/>
            </a:endParaRPr>
          </a:p>
          <a:p>
            <a:pPr>
              <a:spcAft>
                <a:spcPts val="900"/>
              </a:spcAft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5. ЗАКЉУЧАК</a:t>
            </a:r>
            <a:endParaRPr lang="sr-Latn-CS" sz="2200">
              <a:latin typeface="Century Schoolbook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28600" y="685800"/>
            <a:ext cx="838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14" descr="Lego_logo_mali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22976E-3378-4E99-8A5C-1D3C85164D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579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sr-Cyrl-CS" sz="2600" dirty="0" smtClean="0"/>
              <a:t>ЕКСПЕРИМЕНТАЛНИ РЕЗУЛТАТИ</a:t>
            </a:r>
            <a:endParaRPr lang="x-none" sz="260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685800"/>
            <a:ext cx="838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8" name="Picture 12" descr="Lego_logo_mali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72977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838200" y="5983288"/>
            <a:ext cx="7010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CS">
                <a:latin typeface="Century Schoolbook" pitchFamily="18" charset="0"/>
              </a:rPr>
              <a:t> Средња вредност грешака, остварених координата у односу        </a:t>
            </a:r>
          </a:p>
          <a:p>
            <a:r>
              <a:rPr lang="sr-Cyrl-CS">
                <a:latin typeface="Century Schoolbook" pitchFamily="18" charset="0"/>
              </a:rPr>
              <a:t>   на задате, износи Δx=10,286 [cm] и Δy=9,286 [cm]</a:t>
            </a:r>
            <a:r>
              <a:rPr lang="en-US">
                <a:latin typeface="Century Schoolbook" pitchFamily="18" charset="0"/>
              </a:rPr>
              <a:t> </a:t>
            </a:r>
            <a:endParaRPr lang="sr-Latn-CS">
              <a:latin typeface="Century Schoolbook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838200" y="838200"/>
            <a:ext cx="701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CS">
                <a:latin typeface="Century Schoolbook" pitchFamily="18" charset="0"/>
              </a:rPr>
              <a:t> Почетни положај: x</a:t>
            </a:r>
            <a:r>
              <a:rPr lang="sr-Cyrl-CS" baseline="-25000">
                <a:latin typeface="Century Schoolbook" pitchFamily="18" charset="0"/>
              </a:rPr>
              <a:t>p</a:t>
            </a:r>
            <a:r>
              <a:rPr lang="sr-Cyrl-CS">
                <a:latin typeface="Century Schoolbook" pitchFamily="18" charset="0"/>
              </a:rPr>
              <a:t>=[0 0 0]</a:t>
            </a:r>
            <a:endParaRPr lang="sr-Latn-CS">
              <a:latin typeface="Century Schoolbook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38200" y="1147763"/>
            <a:ext cx="701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CS">
                <a:latin typeface="Century Schoolbook" pitchFamily="18" charset="0"/>
              </a:rPr>
              <a:t> Координате циљне тачке: x</a:t>
            </a:r>
            <a:r>
              <a:rPr lang="sr-Cyrl-CS" baseline="-25000">
                <a:latin typeface="Century Schoolbook" pitchFamily="18" charset="0"/>
              </a:rPr>
              <a:t>c</a:t>
            </a:r>
            <a:r>
              <a:rPr lang="sr-Cyrl-CS">
                <a:latin typeface="Century Schoolbook" pitchFamily="18" charset="0"/>
              </a:rPr>
              <a:t>=[8,5 84] </a:t>
            </a:r>
            <a:endParaRPr lang="sr-Latn-CS">
              <a:latin typeface="Century Schoolbook" pitchFamily="18" charset="0"/>
            </a:endParaRPr>
          </a:p>
        </p:txBody>
      </p:sp>
      <p:sp>
        <p:nvSpPr>
          <p:cNvPr id="26633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FCDE5C-D964-4B22-AEAE-088BB0EA2C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5319713"/>
            <a:ext cx="71628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579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sr-Cyrl-CS" sz="2600" dirty="0" smtClean="0"/>
              <a:t>ЗАКЉУЧАК</a:t>
            </a:r>
            <a:endParaRPr lang="x-none" sz="260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685800"/>
            <a:ext cx="838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6" name="Picture 12" descr="Lego_logo_mali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Slide Number Placeholder 38"/>
          <p:cNvSpPr>
            <a:spLocks noGrp="1"/>
          </p:cNvSpPr>
          <p:nvPr>
            <p:ph type="sldNum" sz="quarter" idx="11"/>
          </p:nvPr>
        </p:nvSpPr>
        <p:spPr bwMode="auto">
          <a:xfrm>
            <a:off x="8142288" y="5732463"/>
            <a:ext cx="609600" cy="5207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A7EBC4-7428-4FBD-8227-FD7DEA8081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81000" y="838200"/>
            <a:ext cx="87630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buFont typeface="Wingdings" pitchFamily="2" charset="2"/>
              <a:buChar char="§"/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sr-Cyrl-CS" sz="2200">
                <a:latin typeface="Century Schoolbook" pitchFamily="18" charset="0"/>
              </a:rPr>
              <a:t>У раду је анализирана могућност примене интелигентног   </a:t>
            </a:r>
          </a:p>
          <a:p>
            <a:pPr marL="0" lvl="2"/>
            <a:r>
              <a:rPr lang="sr-Cyrl-CS" sz="2200">
                <a:latin typeface="Century Schoolbook" pitchFamily="18" charset="0"/>
              </a:rPr>
              <a:t>   мобилног робота за потребе унутрашњег транспорта     </a:t>
            </a:r>
          </a:p>
          <a:p>
            <a:pPr marL="0" lvl="2"/>
            <a:r>
              <a:rPr lang="sr-Cyrl-CS" sz="2200">
                <a:latin typeface="Century Schoolbook" pitchFamily="18" charset="0"/>
              </a:rPr>
              <a:t>   материјала у оквиру дефинисаног радног простора     </a:t>
            </a:r>
          </a:p>
          <a:p>
            <a:pPr marL="0" lvl="2"/>
            <a:r>
              <a:rPr lang="sr-Cyrl-CS" sz="2200">
                <a:latin typeface="Century Schoolbook" pitchFamily="18" charset="0"/>
              </a:rPr>
              <a:t>   изабраног технолошког  система</a:t>
            </a:r>
          </a:p>
          <a:p>
            <a:pPr marL="0" lvl="2"/>
            <a:endParaRPr lang="sr-Cyrl-CS" sz="2200">
              <a:latin typeface="Century Schoolbook" pitchFamily="18" charset="0"/>
              <a:cs typeface="Times New Roman" pitchFamily="18" charset="0"/>
            </a:endParaRPr>
          </a:p>
          <a:p>
            <a:pPr marL="0" lvl="2">
              <a:buFont typeface="Wingdings" pitchFamily="2" charset="2"/>
              <a:buChar char="§"/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 М</a:t>
            </a:r>
            <a:r>
              <a:rPr lang="sr-Cyrl-CS" sz="2200">
                <a:latin typeface="Century Schoolbook" pitchFamily="18" charset="0"/>
              </a:rPr>
              <a:t>одели кретања и перцепције, Калманов филтар, развијени      </a:t>
            </a:r>
          </a:p>
          <a:p>
            <a:pPr marL="0" lvl="2"/>
            <a:r>
              <a:rPr lang="sr-Cyrl-CS" sz="2200">
                <a:latin typeface="Century Schoolbook" pitchFamily="18" charset="0"/>
              </a:rPr>
              <a:t>   модели вештачких неуронских мрежа и А* алгоритам    </a:t>
            </a:r>
          </a:p>
          <a:p>
            <a:pPr marL="0" lvl="2"/>
            <a:r>
              <a:rPr lang="sr-Cyrl-CS" sz="2200">
                <a:latin typeface="Century Schoolbook" pitchFamily="18" charset="0"/>
              </a:rPr>
              <a:t>   представљају теоријске основе примењених решења</a:t>
            </a:r>
          </a:p>
          <a:p>
            <a:pPr marL="0" lvl="2"/>
            <a:endParaRPr lang="sr-Cyrl-CS" sz="2200">
              <a:latin typeface="Century Schoolbook" pitchFamily="18" charset="0"/>
            </a:endParaRPr>
          </a:p>
          <a:p>
            <a:pPr marL="0" lvl="2">
              <a:buFont typeface="Wingdings" pitchFamily="2" charset="2"/>
              <a:buChar char="§"/>
            </a:pPr>
            <a:r>
              <a:rPr lang="sr-Cyrl-CS" sz="2200">
                <a:latin typeface="Century Schoolbook" pitchFamily="18" charset="0"/>
              </a:rPr>
              <a:t> Постигнути резултати и остварена грешка позиционирања    </a:t>
            </a:r>
          </a:p>
          <a:p>
            <a:pPr marL="0" lvl="2"/>
            <a:r>
              <a:rPr lang="sr-Cyrl-CS" sz="2200">
                <a:latin typeface="Century Schoolbook" pitchFamily="18" charset="0"/>
              </a:rPr>
              <a:t>   показују да је, за постављени иницијални задатак,     </a:t>
            </a:r>
          </a:p>
          <a:p>
            <a:pPr marL="0" lvl="2"/>
            <a:r>
              <a:rPr lang="sr-Cyrl-CS" sz="2200">
                <a:latin typeface="Century Schoolbook" pitchFamily="18" charset="0"/>
              </a:rPr>
              <a:t>   оправдана примена предложеног концепта</a:t>
            </a:r>
          </a:p>
          <a:p>
            <a:pPr marL="0" lvl="2"/>
            <a:endParaRPr lang="sr-Cyrl-CS" sz="2200">
              <a:latin typeface="Century Schoolbook" pitchFamily="18" charset="0"/>
            </a:endParaRPr>
          </a:p>
          <a:p>
            <a:pPr marL="0" lvl="2">
              <a:buFont typeface="Wingdings" pitchFamily="2" charset="2"/>
              <a:buChar char="§"/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 За сложеније технолошке задатке неопходно је:</a:t>
            </a:r>
          </a:p>
          <a:p>
            <a:pPr marL="457200" lvl="3">
              <a:spcBef>
                <a:spcPts val="600"/>
              </a:spcBef>
              <a:spcAft>
                <a:spcPts val="600"/>
              </a:spcAft>
            </a:pPr>
            <a:r>
              <a:rPr lang="sr-Cyrl-CS">
                <a:latin typeface="Century Schoolbook" pitchFamily="18" charset="0"/>
              </a:rPr>
              <a:t>           - увођење додатног хардвера (сензори, хватачи, итд.)</a:t>
            </a:r>
          </a:p>
          <a:p>
            <a:pPr marL="457200" lvl="3">
              <a:spcAft>
                <a:spcPts val="600"/>
              </a:spcAft>
            </a:pPr>
            <a:r>
              <a:rPr lang="sr-Cyrl-CS">
                <a:latin typeface="Century Schoolbook" pitchFamily="18" charset="0"/>
              </a:rPr>
              <a:t>	    - унапређење постојећег софтверског решења</a:t>
            </a:r>
            <a:endParaRPr lang="sr-Cyrl-CS"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998EB4-B926-458E-B57E-C49D9818B0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0"/>
            <a:ext cx="3429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400">
                <a:latin typeface="+mj-lt"/>
              </a:rPr>
              <a:t>Универзитет у Београду</a:t>
            </a:r>
            <a:endParaRPr lang="sr-Cyrl-CS" sz="1400" dirty="0">
              <a:latin typeface="+mj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400">
                <a:latin typeface="+mn-lt"/>
              </a:rPr>
              <a:t>Машински факултет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1400" dirty="0">
                <a:latin typeface="+mj-lt"/>
              </a:rPr>
              <a:t>Катедра за производно </a:t>
            </a:r>
            <a:r>
              <a:rPr lang="sr-Cyrl-CS" sz="1400" dirty="0" smtClean="0">
                <a:latin typeface="+mj-lt"/>
              </a:rPr>
              <a:t>машинство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1400" dirty="0" smtClean="0">
                <a:latin typeface="+mj-lt"/>
              </a:rPr>
              <a:t>Интелигентни технолошки </a:t>
            </a:r>
            <a:r>
              <a:rPr lang="sr-Cyrl-CS" sz="1400" dirty="0" smtClean="0">
                <a:latin typeface="+mj-lt"/>
              </a:rPr>
              <a:t>системи</a:t>
            </a:r>
            <a:endParaRPr lang="en-US" sz="1400" dirty="0" smtClean="0">
              <a:latin typeface="+mj-lt"/>
            </a:endParaRPr>
          </a:p>
        </p:txBody>
      </p:sp>
      <p:pic>
        <p:nvPicPr>
          <p:cNvPr id="29700" name="Picture 10" descr="Graph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5875"/>
            <a:ext cx="533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981200" y="6477000"/>
            <a:ext cx="5275359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ЈуПИТЕР, МАј 2010.</a:t>
            </a:r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85800" y="2667000"/>
            <a:ext cx="7551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5400" i="1">
                <a:solidFill>
                  <a:schemeClr val="accent1"/>
                </a:solidFill>
                <a:latin typeface="Century Schoolbook" pitchFamily="18" charset="0"/>
              </a:rPr>
              <a:t>ХВАЛА НА ПАЖЊИ</a:t>
            </a:r>
            <a:r>
              <a:rPr lang="en-US" sz="5400" i="1">
                <a:solidFill>
                  <a:schemeClr val="accent1"/>
                </a:solidFill>
                <a:latin typeface="Century Schoolbook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kruzenj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7150"/>
            <a:ext cx="571500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579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Cyrl-CS" sz="2600" noProof="1" smtClean="0">
                <a:solidFill>
                  <a:schemeClr val="tx1"/>
                </a:solidFill>
                <a:latin typeface="+mn-lt"/>
                <a:cs typeface="Arial" charset="0"/>
              </a:rPr>
              <a:t>УВОД</a:t>
            </a:r>
            <a:endParaRPr lang="x-none" sz="260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304800" y="1295400"/>
            <a:ext cx="8839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r-Latn-CS" sz="2000">
              <a:latin typeface="Century Schoolbook" pitchFamily="18" charset="0"/>
            </a:endParaRPr>
          </a:p>
          <a:p>
            <a:endParaRPr lang="sr-Latn-CS" sz="2000">
              <a:latin typeface="Century Schoolbook" pitchFamily="18" charset="0"/>
            </a:endParaRPr>
          </a:p>
          <a:p>
            <a:endParaRPr lang="sr-Latn-CS" sz="2000">
              <a:latin typeface="Century Schoolbook" pitchFamily="18" charset="0"/>
            </a:endParaRPr>
          </a:p>
          <a:p>
            <a:endParaRPr lang="sr-Latn-CS" sz="2000">
              <a:latin typeface="Century Schoolbook" pitchFamily="18" charset="0"/>
            </a:endParaRPr>
          </a:p>
          <a:p>
            <a:pPr lvl="2" indent="355600">
              <a:buFont typeface="Wingdings" pitchFamily="2" charset="2"/>
              <a:buChar char="§"/>
            </a:pPr>
            <a:endParaRPr lang="sr-Cyrl-CS" sz="2400">
              <a:latin typeface="Century Schoolbook" pitchFamily="18" charset="0"/>
            </a:endParaRPr>
          </a:p>
          <a:p>
            <a:pPr lvl="2" indent="355600">
              <a:buFont typeface="Wingdings" pitchFamily="2" charset="2"/>
              <a:buChar char="§"/>
            </a:pPr>
            <a:endParaRPr lang="sr-Latn-CS" sz="2400">
              <a:latin typeface="Century Schoolbook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81000" y="838200"/>
            <a:ext cx="8077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buFont typeface="Wingdings" pitchFamily="2" charset="2"/>
              <a:buChar char="§"/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 Интелигентни технолошки системи – </a:t>
            </a:r>
            <a:r>
              <a:rPr lang="en-US" sz="2200">
                <a:latin typeface="Century Schoolbook" pitchFamily="18" charset="0"/>
                <a:cs typeface="Times New Roman" pitchFamily="18" charset="0"/>
              </a:rPr>
              <a:t>          </a:t>
            </a:r>
            <a:r>
              <a:rPr lang="sr-Cyrl-CS" sz="2200">
                <a:latin typeface="Century Schoolbook" pitchFamily="18" charset="0"/>
                <a:cs typeface="Times New Roman" pitchFamily="18" charset="0"/>
              </a:rPr>
              <a:t>                </a:t>
            </a:r>
          </a:p>
          <a:p>
            <a:pPr marL="0" lvl="2">
              <a:spcAft>
                <a:spcPts val="900"/>
              </a:spcAft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   мултидисциплинарни приступ</a:t>
            </a:r>
          </a:p>
          <a:p>
            <a:pPr marL="0" lvl="2">
              <a:buFont typeface="Wingdings" pitchFamily="2" charset="2"/>
              <a:buChar char="§"/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 Пројектни задатак – унапређење унутрашњег</a:t>
            </a:r>
            <a:r>
              <a:rPr lang="en-US" sz="2200">
                <a:latin typeface="Century Schoolbook" pitchFamily="18" charset="0"/>
                <a:cs typeface="Times New Roman" pitchFamily="18" charset="0"/>
              </a:rPr>
              <a:t>   </a:t>
            </a:r>
            <a:endParaRPr lang="sr-Cyrl-CS" sz="2200">
              <a:latin typeface="Century Schoolbook" pitchFamily="18" charset="0"/>
              <a:cs typeface="Times New Roman" pitchFamily="18" charset="0"/>
            </a:endParaRPr>
          </a:p>
          <a:p>
            <a:pPr marL="0" lvl="2"/>
            <a:r>
              <a:rPr lang="sr-Cyrl-CS" sz="2200">
                <a:latin typeface="Century Schoolbook" pitchFamily="18" charset="0"/>
                <a:cs typeface="Times New Roman" pitchFamily="18" charset="0"/>
              </a:rPr>
              <a:t>   транспорта материјала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81000" y="2362200"/>
            <a:ext cx="807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sr-Cyrl-CS" sz="2200">
                <a:latin typeface="Century Schoolbook" pitchFamily="18" charset="0"/>
                <a:cs typeface="Times New Roman" pitchFamily="18" charset="0"/>
              </a:rPr>
              <a:t>Лабораторијски модел технолошког окружења</a:t>
            </a:r>
          </a:p>
          <a:p>
            <a:pPr marL="0" lvl="2">
              <a:spcAft>
                <a:spcPts val="1200"/>
              </a:spcAft>
              <a:buFont typeface="Wingdings" pitchFamily="2" charset="2"/>
              <a:buChar char="§"/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 Мобилни робот </a:t>
            </a:r>
            <a:r>
              <a:rPr lang="sr-Latn-CS" sz="2200">
                <a:latin typeface="Century Schoolbook" pitchFamily="18" charset="0"/>
                <a:cs typeface="Times New Roman" pitchFamily="18" charset="0"/>
              </a:rPr>
              <a:t>LEGO Mindstorms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1000" y="3352800"/>
            <a:ext cx="8077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sr-Latn-CS" sz="2200">
                <a:latin typeface="Century Schoolbook" pitchFamily="18" charset="0"/>
                <a:cs typeface="Times New Roman" pitchFamily="18" charset="0"/>
              </a:rPr>
              <a:t>MATLAB – RWTH Toolbox</a:t>
            </a:r>
            <a:endParaRPr lang="sr-Cyrl-CS" sz="2200"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Picture 9" descr="Viljuskar 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6385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228600" y="685800"/>
            <a:ext cx="838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0" name="Picture 17" descr="Lego_logo_mali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lab. okruzenje - filtriran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429000"/>
            <a:ext cx="55626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D3EA21-3945-4A31-BCCF-43D396C0C7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1" descr="Lego_logo_mali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88" y="1295400"/>
            <a:ext cx="357981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579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Cyrl-CS" sz="2600" noProof="1" smtClean="0">
                <a:solidFill>
                  <a:schemeClr val="tx1"/>
                </a:solidFill>
                <a:latin typeface="+mn-lt"/>
                <a:cs typeface="Arial" charset="0"/>
              </a:rPr>
              <a:t>УВОД</a:t>
            </a:r>
            <a:endParaRPr lang="x-none" sz="260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28600" y="685800"/>
            <a:ext cx="838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16" descr="Lego_logo_mali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mo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157788"/>
            <a:ext cx="3200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light_senz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905375"/>
            <a:ext cx="18415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81000" y="838200"/>
            <a:ext cx="8077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spcAft>
                <a:spcPts val="1200"/>
              </a:spcAft>
              <a:buFont typeface="Wingdings" pitchFamily="2" charset="2"/>
              <a:buChar char="§"/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 Конфигурација мобилног робота – основне компоненте</a:t>
            </a:r>
          </a:p>
        </p:txBody>
      </p: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88" y="1692275"/>
            <a:ext cx="17526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328738" y="4876800"/>
            <a:ext cx="2405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>
                <a:latin typeface="Century Schoolbook" pitchFamily="18" charset="0"/>
              </a:rPr>
              <a:t>Мотор са енкодером</a:t>
            </a:r>
            <a:endParaRPr lang="sr-Latn-CS">
              <a:latin typeface="Century Schoolbook" pitchFamily="18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049963" y="4587875"/>
            <a:ext cx="195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>
                <a:latin typeface="Century Schoolbook" pitchFamily="18" charset="0"/>
              </a:rPr>
              <a:t>Оптички сензор</a:t>
            </a:r>
            <a:endParaRPr lang="sr-Latn-CS">
              <a:latin typeface="Century Schoolbook" pitchFamily="18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4486275" y="1295400"/>
            <a:ext cx="2676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>
                <a:latin typeface="Century Schoolbook" pitchFamily="18" charset="0"/>
              </a:rPr>
              <a:t>Управљачка јединица</a:t>
            </a:r>
            <a:endParaRPr lang="sr-Latn-CS">
              <a:latin typeface="Century Schoolbook" pitchFamily="18" charset="0"/>
            </a:endParaRPr>
          </a:p>
        </p:txBody>
      </p:sp>
      <p:cxnSp>
        <p:nvCxnSpPr>
          <p:cNvPr id="75" name="Elbow Connector 74"/>
          <p:cNvCxnSpPr>
            <a:endCxn id="71" idx="1"/>
          </p:cNvCxnSpPr>
          <p:nvPr/>
        </p:nvCxnSpPr>
        <p:spPr>
          <a:xfrm rot="16200000" flipH="1">
            <a:off x="419894" y="4152106"/>
            <a:ext cx="1479550" cy="338138"/>
          </a:xfrm>
          <a:prstGeom prst="bentConnector2">
            <a:avLst/>
          </a:prstGeom>
          <a:ln>
            <a:headEnd type="oval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endCxn id="73" idx="1"/>
          </p:cNvCxnSpPr>
          <p:nvPr/>
        </p:nvCxnSpPr>
        <p:spPr>
          <a:xfrm flipV="1">
            <a:off x="2590800" y="1479550"/>
            <a:ext cx="1895475" cy="1263650"/>
          </a:xfrm>
          <a:prstGeom prst="bentConnector3">
            <a:avLst>
              <a:gd name="adj1" fmla="val 50000"/>
            </a:avLst>
          </a:prstGeom>
          <a:ln>
            <a:headEnd type="oval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endCxn id="72" idx="1"/>
          </p:cNvCxnSpPr>
          <p:nvPr/>
        </p:nvCxnSpPr>
        <p:spPr>
          <a:xfrm>
            <a:off x="3124200" y="4038600"/>
            <a:ext cx="2925763" cy="733425"/>
          </a:xfrm>
          <a:prstGeom prst="bentConnector3">
            <a:avLst>
              <a:gd name="adj1" fmla="val 50000"/>
            </a:avLst>
          </a:prstGeom>
          <a:ln>
            <a:headEnd type="oval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0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B89886-ED93-4DCB-91A1-1C16B6FD1D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81000" y="182563"/>
            <a:ext cx="8153400" cy="579437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x-none" sz="3600" cap="small" noProof="1">
              <a:latin typeface="+mn-lt"/>
              <a:ea typeface="+mj-ea"/>
              <a:cs typeface="Arial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579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sr-Cyrl-CS" sz="2600" dirty="0" smtClean="0"/>
              <a:t>УПРАВЉАЧКИ АЛГОРИТАМ </a:t>
            </a:r>
            <a:endParaRPr lang="x-none" sz="260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12292" name="Picture 17"/>
          <p:cNvPicPr>
            <a:picLocks noChangeAspect="1" noChangeArrowheads="1"/>
          </p:cNvPicPr>
          <p:nvPr/>
        </p:nvPicPr>
        <p:blipFill>
          <a:blip r:embed="rId3" cstate="print"/>
          <a:srcRect l="4688" t="2005"/>
          <a:stretch>
            <a:fillRect/>
          </a:stretch>
        </p:blipFill>
        <p:spPr bwMode="auto">
          <a:xfrm>
            <a:off x="381000" y="838200"/>
            <a:ext cx="2514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352800" y="1295400"/>
            <a:ext cx="5029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buFont typeface="Wingdings" pitchFamily="2" charset="2"/>
              <a:buChar char="§"/>
            </a:pPr>
            <a:r>
              <a:rPr lang="sr-Cyrl-CS" sz="220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200">
                <a:latin typeface="Century Schoolbook" pitchFamily="18" charset="0"/>
                <a:cs typeface="Times New Roman" pitchFamily="18" charset="0"/>
              </a:rPr>
              <a:t>T</a:t>
            </a:r>
            <a:r>
              <a:rPr lang="sr-Cyrl-CS" sz="2200">
                <a:latin typeface="Century Schoolbook" pitchFamily="18" charset="0"/>
              </a:rPr>
              <a:t>ок информација унутар главног </a:t>
            </a:r>
            <a:endParaRPr lang="en-US" sz="2200">
              <a:latin typeface="Century Schoolbook" pitchFamily="18" charset="0"/>
            </a:endParaRPr>
          </a:p>
          <a:p>
            <a:pPr marL="0" lvl="2"/>
            <a:r>
              <a:rPr lang="en-US" sz="2200">
                <a:latin typeface="Century Schoolbook" pitchFamily="18" charset="0"/>
              </a:rPr>
              <a:t>   </a:t>
            </a:r>
            <a:r>
              <a:rPr lang="sr-Cyrl-CS" sz="2200">
                <a:latin typeface="Century Schoolbook" pitchFamily="18" charset="0"/>
              </a:rPr>
              <a:t>управљачког кода</a:t>
            </a:r>
            <a:endParaRPr lang="en-US" sz="2200">
              <a:latin typeface="Century Schoolbook" pitchFamily="18" charset="0"/>
            </a:endParaRPr>
          </a:p>
          <a:p>
            <a:pPr marL="0" lvl="2">
              <a:spcAft>
                <a:spcPts val="1200"/>
              </a:spcAft>
            </a:pPr>
            <a:endParaRPr lang="sr-Cyrl-CS" sz="2200"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352800" y="2160588"/>
            <a:ext cx="533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buFont typeface="Wingdings" pitchFamily="2" charset="2"/>
              <a:buChar char="§"/>
            </a:pPr>
            <a:r>
              <a:rPr lang="en-US" sz="2200">
                <a:latin typeface="Century Schoolbook" pitchFamily="18" charset="0"/>
              </a:rPr>
              <a:t> </a:t>
            </a:r>
            <a:r>
              <a:rPr lang="sr-Cyrl-CS" sz="2200">
                <a:latin typeface="Century Schoolbook" pitchFamily="18" charset="0"/>
              </a:rPr>
              <a:t>Улазни подаци (</a:t>
            </a:r>
            <a:r>
              <a:rPr lang="sr-Latn-CS" sz="2200">
                <a:latin typeface="Century Schoolbook" pitchFamily="18" charset="0"/>
              </a:rPr>
              <a:t>b, r, </a:t>
            </a:r>
            <a:r>
              <a:rPr lang="sr-Cyrl-CS" sz="2400">
                <a:latin typeface="Century Schoolbook" pitchFamily="18" charset="0"/>
              </a:rPr>
              <a:t>d</a:t>
            </a:r>
            <a:r>
              <a:rPr lang="sr-Cyrl-CS" sz="2400" baseline="-25000">
                <a:latin typeface="Century Schoolbook" pitchFamily="18" charset="0"/>
              </a:rPr>
              <a:t>max</a:t>
            </a:r>
            <a:r>
              <a:rPr lang="sr-Latn-CS" sz="2400">
                <a:latin typeface="Century Schoolbook" pitchFamily="18" charset="0"/>
              </a:rPr>
              <a:t>, </a:t>
            </a:r>
            <a:r>
              <a:rPr lang="sr-Cyrl-CS" sz="2400">
                <a:latin typeface="Century Schoolbook" pitchFamily="18" charset="0"/>
              </a:rPr>
              <a:t>φ</a:t>
            </a:r>
            <a:r>
              <a:rPr lang="sr-Cyrl-CS" sz="2400" baseline="-25000">
                <a:latin typeface="Century Schoolbook" pitchFamily="18" charset="0"/>
              </a:rPr>
              <a:t>max</a:t>
            </a:r>
            <a:r>
              <a:rPr lang="sr-Latn-CS" sz="2200">
                <a:latin typeface="Century Schoolbook" pitchFamily="18" charset="0"/>
              </a:rPr>
              <a:t>, ...</a:t>
            </a:r>
            <a:r>
              <a:rPr lang="sr-Cyrl-CS" sz="2200">
                <a:latin typeface="Century Schoolbook" pitchFamily="18" charset="0"/>
              </a:rPr>
              <a:t>)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352800" y="2693988"/>
            <a:ext cx="4572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buFont typeface="Wingdings" pitchFamily="2" charset="2"/>
              <a:buChar char="§"/>
            </a:pPr>
            <a:r>
              <a:rPr lang="sr-Cyrl-CS" sz="2200">
                <a:latin typeface="Century Schoolbook" pitchFamily="18" charset="0"/>
              </a:rPr>
              <a:t> Генерисање путање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352800" y="3276600"/>
            <a:ext cx="4572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buFont typeface="Wingdings" pitchFamily="2" charset="2"/>
              <a:buChar char="§"/>
            </a:pPr>
            <a:r>
              <a:rPr lang="sr-Cyrl-CS" sz="2200">
                <a:latin typeface="Century Schoolbook" pitchFamily="18" charset="0"/>
              </a:rPr>
              <a:t> Доношење одлука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352800" y="3836988"/>
            <a:ext cx="4572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buFont typeface="Wingdings" pitchFamily="2" charset="2"/>
              <a:buChar char="§"/>
            </a:pPr>
            <a:r>
              <a:rPr lang="sr-Cyrl-CS" sz="2200">
                <a:latin typeface="Century Schoolbook" pitchFamily="18" charset="0"/>
              </a:rPr>
              <a:t> Извршавање кретања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352800" y="4370388"/>
            <a:ext cx="31099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CS" sz="2200">
                <a:latin typeface="Century Schoolbook" pitchFamily="18" charset="0"/>
              </a:rPr>
              <a:t> Остварен</a:t>
            </a:r>
            <a:r>
              <a:rPr lang="en-US" sz="2200">
                <a:latin typeface="Century Schoolbook" pitchFamily="18" charset="0"/>
              </a:rPr>
              <a:t>a</a:t>
            </a:r>
            <a:r>
              <a:rPr lang="sr-Cyrl-CS" sz="2200">
                <a:latin typeface="Century Schoolbook" pitchFamily="18" charset="0"/>
              </a:rPr>
              <a:t> позиција</a:t>
            </a:r>
            <a:endParaRPr lang="sr-Latn-CS" sz="2200">
              <a:latin typeface="Century Schoolbook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7296151" y="3744912"/>
            <a:ext cx="1447800" cy="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6953250" y="4468813"/>
            <a:ext cx="10668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383337" y="5726113"/>
            <a:ext cx="114141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0"/>
          <p:cNvGrpSpPr>
            <a:grpSpLocks/>
          </p:cNvGrpSpPr>
          <p:nvPr/>
        </p:nvGrpSpPr>
        <p:grpSpPr bwMode="auto">
          <a:xfrm rot="-8328225">
            <a:off x="7715250" y="2716213"/>
            <a:ext cx="609600" cy="609600"/>
            <a:chOff x="7543800" y="2057400"/>
            <a:chExt cx="609600" cy="610394"/>
          </a:xfrm>
        </p:grpSpPr>
        <p:sp>
          <p:nvSpPr>
            <p:cNvPr id="37" name="Oval 36"/>
            <p:cNvSpPr/>
            <p:nvPr/>
          </p:nvSpPr>
          <p:spPr>
            <a:xfrm>
              <a:off x="7543800" y="2057400"/>
              <a:ext cx="609600" cy="610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cxnSp>
          <p:nvCxnSpPr>
            <p:cNvPr id="39" name="Straight Connector 38"/>
            <p:cNvCxnSpPr>
              <a:endCxn id="37" idx="4"/>
            </p:cNvCxnSpPr>
            <p:nvPr/>
          </p:nvCxnSpPr>
          <p:spPr>
            <a:xfrm rot="5400000">
              <a:off x="7697075" y="2514283"/>
              <a:ext cx="305197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4895850" y="6297613"/>
            <a:ext cx="20574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7"/>
          <p:cNvGrpSpPr>
            <a:grpSpLocks/>
          </p:cNvGrpSpPr>
          <p:nvPr/>
        </p:nvGrpSpPr>
        <p:grpSpPr bwMode="auto">
          <a:xfrm rot="-5400000">
            <a:off x="7716044" y="2715419"/>
            <a:ext cx="609600" cy="611188"/>
            <a:chOff x="7543800" y="2057400"/>
            <a:chExt cx="609600" cy="610394"/>
          </a:xfrm>
        </p:grpSpPr>
        <p:sp>
          <p:nvSpPr>
            <p:cNvPr id="49" name="Oval 48"/>
            <p:cNvSpPr/>
            <p:nvPr/>
          </p:nvSpPr>
          <p:spPr>
            <a:xfrm>
              <a:off x="7543800" y="2057400"/>
              <a:ext cx="609600" cy="6088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cxnSp>
          <p:nvCxnSpPr>
            <p:cNvPr id="50" name="Straight Connector 49"/>
            <p:cNvCxnSpPr>
              <a:endCxn id="49" idx="4"/>
            </p:cNvCxnSpPr>
            <p:nvPr/>
          </p:nvCxnSpPr>
          <p:spPr>
            <a:xfrm rot="5400000">
              <a:off x="7696398" y="2514004"/>
              <a:ext cx="304404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0"/>
          <p:cNvGrpSpPr>
            <a:grpSpLocks/>
          </p:cNvGrpSpPr>
          <p:nvPr/>
        </p:nvGrpSpPr>
        <p:grpSpPr bwMode="auto">
          <a:xfrm rot="5400000">
            <a:off x="4667250" y="5992813"/>
            <a:ext cx="609600" cy="609600"/>
            <a:chOff x="7543800" y="2057400"/>
            <a:chExt cx="609600" cy="610394"/>
          </a:xfrm>
        </p:grpSpPr>
        <p:sp>
          <p:nvSpPr>
            <p:cNvPr id="52" name="Oval 51"/>
            <p:cNvSpPr/>
            <p:nvPr/>
          </p:nvSpPr>
          <p:spPr>
            <a:xfrm>
              <a:off x="7543800" y="2057400"/>
              <a:ext cx="609600" cy="610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cxnSp>
          <p:nvCxnSpPr>
            <p:cNvPr id="53" name="Straight Connector 52"/>
            <p:cNvCxnSpPr>
              <a:endCxn id="52" idx="4"/>
            </p:cNvCxnSpPr>
            <p:nvPr/>
          </p:nvCxnSpPr>
          <p:spPr>
            <a:xfrm rot="5400000">
              <a:off x="7696001" y="2513608"/>
              <a:ext cx="305197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7715250" y="2716213"/>
            <a:ext cx="609600" cy="611187"/>
            <a:chOff x="7543800" y="2057400"/>
            <a:chExt cx="609600" cy="610394"/>
          </a:xfrm>
        </p:grpSpPr>
        <p:sp>
          <p:nvSpPr>
            <p:cNvPr id="55" name="Oval 54"/>
            <p:cNvSpPr/>
            <p:nvPr/>
          </p:nvSpPr>
          <p:spPr>
            <a:xfrm>
              <a:off x="7543800" y="2057400"/>
              <a:ext cx="609600" cy="60880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cxnSp>
          <p:nvCxnSpPr>
            <p:cNvPr id="56" name="Straight Connector 55"/>
            <p:cNvCxnSpPr>
              <a:endCxn id="55" idx="4"/>
            </p:cNvCxnSpPr>
            <p:nvPr/>
          </p:nvCxnSpPr>
          <p:spPr>
            <a:xfrm rot="5400000">
              <a:off x="7696399" y="2514004"/>
              <a:ext cx="304405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6"/>
          <p:cNvGrpSpPr>
            <a:grpSpLocks/>
          </p:cNvGrpSpPr>
          <p:nvPr/>
        </p:nvGrpSpPr>
        <p:grpSpPr bwMode="auto">
          <a:xfrm rot="3459963">
            <a:off x="6648450" y="4849813"/>
            <a:ext cx="609600" cy="609600"/>
            <a:chOff x="7543800" y="2057400"/>
            <a:chExt cx="609600" cy="610394"/>
          </a:xfrm>
        </p:grpSpPr>
        <p:sp>
          <p:nvSpPr>
            <p:cNvPr id="58" name="Oval 57"/>
            <p:cNvSpPr/>
            <p:nvPr/>
          </p:nvSpPr>
          <p:spPr>
            <a:xfrm>
              <a:off x="7543800" y="2057400"/>
              <a:ext cx="609600" cy="610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cxnSp>
          <p:nvCxnSpPr>
            <p:cNvPr id="59" name="Straight Connector 58"/>
            <p:cNvCxnSpPr>
              <a:endCxn id="58" idx="4"/>
            </p:cNvCxnSpPr>
            <p:nvPr/>
          </p:nvCxnSpPr>
          <p:spPr>
            <a:xfrm rot="5400000">
              <a:off x="7694786" y="2514503"/>
              <a:ext cx="305197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7705725" y="4154488"/>
            <a:ext cx="609600" cy="611187"/>
            <a:chOff x="7543800" y="2057400"/>
            <a:chExt cx="609600" cy="610394"/>
          </a:xfrm>
        </p:grpSpPr>
        <p:sp>
          <p:nvSpPr>
            <p:cNvPr id="61" name="Oval 60"/>
            <p:cNvSpPr/>
            <p:nvPr/>
          </p:nvSpPr>
          <p:spPr>
            <a:xfrm>
              <a:off x="7543800" y="2057400"/>
              <a:ext cx="609600" cy="60880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cxnSp>
          <p:nvCxnSpPr>
            <p:cNvPr id="62" name="Straight Connector 61"/>
            <p:cNvCxnSpPr>
              <a:endCxn id="61" idx="4"/>
            </p:cNvCxnSpPr>
            <p:nvPr/>
          </p:nvCxnSpPr>
          <p:spPr>
            <a:xfrm rot="5400000">
              <a:off x="7696399" y="2514004"/>
              <a:ext cx="304405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6648450" y="4849813"/>
            <a:ext cx="609600" cy="611187"/>
            <a:chOff x="7543800" y="2057400"/>
            <a:chExt cx="609600" cy="610394"/>
          </a:xfrm>
        </p:grpSpPr>
        <p:sp>
          <p:nvSpPr>
            <p:cNvPr id="64" name="Oval 63"/>
            <p:cNvSpPr/>
            <p:nvPr/>
          </p:nvSpPr>
          <p:spPr>
            <a:xfrm>
              <a:off x="7543800" y="2057400"/>
              <a:ext cx="609600" cy="60880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cxnSp>
          <p:nvCxnSpPr>
            <p:cNvPr id="65" name="Straight Connector 64"/>
            <p:cNvCxnSpPr>
              <a:endCxn id="64" idx="4"/>
            </p:cNvCxnSpPr>
            <p:nvPr/>
          </p:nvCxnSpPr>
          <p:spPr>
            <a:xfrm rot="5400000">
              <a:off x="7696399" y="2514004"/>
              <a:ext cx="304405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65"/>
          <p:cNvGrpSpPr>
            <a:grpSpLocks/>
          </p:cNvGrpSpPr>
          <p:nvPr/>
        </p:nvGrpSpPr>
        <p:grpSpPr bwMode="auto">
          <a:xfrm rot="3391449">
            <a:off x="7709694" y="4169569"/>
            <a:ext cx="609600" cy="611188"/>
            <a:chOff x="7543800" y="2057400"/>
            <a:chExt cx="609600" cy="610394"/>
          </a:xfrm>
        </p:grpSpPr>
        <p:sp>
          <p:nvSpPr>
            <p:cNvPr id="67" name="Oval 66"/>
            <p:cNvSpPr/>
            <p:nvPr/>
          </p:nvSpPr>
          <p:spPr>
            <a:xfrm>
              <a:off x="7542913" y="2056657"/>
              <a:ext cx="609600" cy="6088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cxnSp>
          <p:nvCxnSpPr>
            <p:cNvPr id="68" name="Straight Connector 67"/>
            <p:cNvCxnSpPr>
              <a:endCxn id="67" idx="4"/>
            </p:cNvCxnSpPr>
            <p:nvPr/>
          </p:nvCxnSpPr>
          <p:spPr>
            <a:xfrm rot="5400000">
              <a:off x="7694765" y="2512940"/>
              <a:ext cx="304404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3844925" y="5695950"/>
            <a:ext cx="771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000">
                <a:latin typeface="Century Schoolbook" pitchFamily="18" charset="0"/>
              </a:rPr>
              <a:t>(x, y)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6800850" y="2792413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r>
              <a:rPr lang="sr-Cyrl-CS">
                <a:latin typeface="Century Schoolbook" pitchFamily="18" charset="0"/>
              </a:rPr>
              <a:t>Старт</a:t>
            </a: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3886200" y="6097588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r>
              <a:rPr lang="sr-Cyrl-CS">
                <a:latin typeface="Century Schoolbook" pitchFamily="18" charset="0"/>
              </a:rPr>
              <a:t>Циљ</a:t>
            </a:r>
          </a:p>
        </p:txBody>
      </p: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6648450" y="5973763"/>
            <a:ext cx="609600" cy="609600"/>
            <a:chOff x="7543800" y="2057400"/>
            <a:chExt cx="609600" cy="610394"/>
          </a:xfrm>
        </p:grpSpPr>
        <p:sp>
          <p:nvSpPr>
            <p:cNvPr id="73" name="Oval 72"/>
            <p:cNvSpPr/>
            <p:nvPr/>
          </p:nvSpPr>
          <p:spPr>
            <a:xfrm>
              <a:off x="7543800" y="2057400"/>
              <a:ext cx="609600" cy="610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cxnSp>
          <p:nvCxnSpPr>
            <p:cNvPr id="74" name="Straight Connector 73"/>
            <p:cNvCxnSpPr>
              <a:endCxn id="73" idx="4"/>
            </p:cNvCxnSpPr>
            <p:nvPr/>
          </p:nvCxnSpPr>
          <p:spPr>
            <a:xfrm rot="5400000">
              <a:off x="7696003" y="2513607"/>
              <a:ext cx="305197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4"/>
          <p:cNvGrpSpPr>
            <a:grpSpLocks/>
          </p:cNvGrpSpPr>
          <p:nvPr/>
        </p:nvGrpSpPr>
        <p:grpSpPr bwMode="auto">
          <a:xfrm rot="5400000">
            <a:off x="6657975" y="5992813"/>
            <a:ext cx="609600" cy="609600"/>
            <a:chOff x="7543800" y="2057400"/>
            <a:chExt cx="609600" cy="610394"/>
          </a:xfrm>
        </p:grpSpPr>
        <p:sp>
          <p:nvSpPr>
            <p:cNvPr id="76" name="Oval 75"/>
            <p:cNvSpPr/>
            <p:nvPr/>
          </p:nvSpPr>
          <p:spPr>
            <a:xfrm>
              <a:off x="7543800" y="2057400"/>
              <a:ext cx="609600" cy="610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cxnSp>
          <p:nvCxnSpPr>
            <p:cNvPr id="77" name="Straight Connector 76"/>
            <p:cNvCxnSpPr>
              <a:endCxn id="76" idx="4"/>
            </p:cNvCxnSpPr>
            <p:nvPr/>
          </p:nvCxnSpPr>
          <p:spPr>
            <a:xfrm rot="5400000">
              <a:off x="7696001" y="2513608"/>
              <a:ext cx="305197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>
            <a:off x="228600" y="685800"/>
            <a:ext cx="838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17" name="Picture 78" descr="Lego_logo_mali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8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861ABA-D164-4B8F-8206-EE4FB09335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6705600" y="3124200"/>
            <a:ext cx="1055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000">
                <a:latin typeface="Century Schoolbook" pitchFamily="18" charset="0"/>
              </a:rPr>
              <a:t>(x, y, </a:t>
            </a:r>
            <a:r>
              <a:rPr lang="el-GR" sz="2000">
                <a:latin typeface="Century Schoolbook" pitchFamily="18" charset="0"/>
              </a:rPr>
              <a:t>θ</a:t>
            </a:r>
            <a:r>
              <a:rPr lang="sr-Latn-CS" sz="2000">
                <a:latin typeface="Century Schoolbook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6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0" y="1530350"/>
            <a:ext cx="35433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400" dirty="0">
                <a:latin typeface="+mj-lt"/>
                <a:cs typeface="Arial" pitchFamily="34" charset="0"/>
              </a:rPr>
              <a:t> </a:t>
            </a:r>
            <a:r>
              <a:rPr lang="sr-Cyrl-CS" sz="2200" dirty="0">
                <a:latin typeface="+mj-lt"/>
                <a:cs typeface="Arial" pitchFamily="34" charset="0"/>
              </a:rPr>
              <a:t>Вектор стања: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76788" y="2859088"/>
            <a:ext cx="472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>
                <a:latin typeface="Century Schoolbook" pitchFamily="18" charset="0"/>
              </a:rPr>
              <a:t>Координата </a:t>
            </a:r>
            <a:r>
              <a:rPr lang="sr-Latn-CS">
                <a:latin typeface="Century Schoolbook" pitchFamily="18" charset="0"/>
              </a:rPr>
              <a:t>мобилног робота у координатном систему дуж осе</a:t>
            </a:r>
            <a:r>
              <a:rPr lang="en-US">
                <a:latin typeface="Century Schoolbook" pitchFamily="18" charset="0"/>
              </a:rPr>
              <a:t> </a:t>
            </a:r>
            <a:r>
              <a:rPr lang="sr-Latn-CS">
                <a:latin typeface="Century Schoolbook" pitchFamily="18" charset="0"/>
              </a:rPr>
              <a:t>Y</a:t>
            </a:r>
            <a:endParaRPr lang="en-US">
              <a:latin typeface="Century Schoolbook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76788" y="3697288"/>
            <a:ext cx="472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>
                <a:latin typeface="Century Schoolbook" pitchFamily="18" charset="0"/>
              </a:rPr>
              <a:t>Координата </a:t>
            </a:r>
            <a:r>
              <a:rPr lang="sr-Latn-CS">
                <a:latin typeface="Century Schoolbook" pitchFamily="18" charset="0"/>
              </a:rPr>
              <a:t>мобилног робота у координатном систему дуж осе</a:t>
            </a:r>
            <a:r>
              <a:rPr lang="en-US">
                <a:latin typeface="Century Schoolbook" pitchFamily="18" charset="0"/>
              </a:rPr>
              <a:t> </a:t>
            </a:r>
            <a:r>
              <a:rPr lang="sr-Cyrl-CS">
                <a:latin typeface="Century Schoolbook" pitchFamily="18" charset="0"/>
              </a:rPr>
              <a:t>X</a:t>
            </a:r>
            <a:endParaRPr lang="en-US">
              <a:latin typeface="Century Schoolbook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76788" y="2057400"/>
            <a:ext cx="467201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sr-Latn-CS">
                <a:latin typeface="Century Schoolbook" pitchFamily="18" charset="0"/>
                <a:cs typeface="Times New Roman" pitchFamily="18" charset="0"/>
              </a:rPr>
              <a:t>У</a:t>
            </a:r>
            <a:r>
              <a:rPr lang="sr-Cyrl-CS">
                <a:latin typeface="Century Schoolbook" pitchFamily="18" charset="0"/>
                <a:cs typeface="Times New Roman" pitchFamily="18" charset="0"/>
              </a:rPr>
              <a:t>гао оријентације мобилног робота мерен у односу на </a:t>
            </a:r>
            <a:r>
              <a:rPr lang="sr-Cyrl-CS">
                <a:latin typeface="Century Schoolbook" pitchFamily="18" charset="0"/>
              </a:rPr>
              <a:t>X-осу </a:t>
            </a:r>
            <a:endParaRPr lang="sr-Latn-CS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Elbow Connector 16"/>
          <p:cNvCxnSpPr/>
          <p:nvPr/>
        </p:nvCxnSpPr>
        <p:spPr>
          <a:xfrm>
            <a:off x="4395788" y="1981200"/>
            <a:ext cx="381000" cy="304800"/>
          </a:xfrm>
          <a:prstGeom prst="bentConnector3">
            <a:avLst>
              <a:gd name="adj1" fmla="val -16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6200000" flipH="1">
            <a:off x="3938588" y="2209800"/>
            <a:ext cx="1066800" cy="609600"/>
          </a:xfrm>
          <a:prstGeom prst="bentConnector3">
            <a:avLst>
              <a:gd name="adj1" fmla="val 991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16200000" flipH="1">
            <a:off x="3405188" y="2514600"/>
            <a:ext cx="1905000" cy="838200"/>
          </a:xfrm>
          <a:prstGeom prst="bentConnector3">
            <a:avLst>
              <a:gd name="adj1" fmla="val 1001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28600" y="536575"/>
            <a:ext cx="8534400" cy="579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sr-Cyrl-CS" sz="2600" dirty="0" smtClean="0"/>
              <a:t>ТЕОРИЈСКЕ ОСНОВЕ </a:t>
            </a:r>
            <a:r>
              <a:rPr lang="sr-Latn-CS" sz="2600" dirty="0" smtClean="0"/>
              <a:t/>
            </a:r>
            <a:br>
              <a:rPr lang="sr-Latn-CS" sz="2600" dirty="0" smtClean="0"/>
            </a:br>
            <a:r>
              <a:rPr lang="sr-Cyrl-CS" sz="2600" dirty="0" smtClean="0"/>
              <a:t>ПРИМЕЊЕНИХ РЕШЕЊА</a:t>
            </a:r>
            <a:endParaRPr lang="x-none" sz="260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28600" y="685800"/>
            <a:ext cx="838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3" name="Picture 32" descr="Lego_logo_mali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228600" y="1143000"/>
            <a:ext cx="8534400" cy="457200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sr-Cyrl-CS" sz="2400" dirty="0">
                <a:latin typeface="+mn-lt"/>
              </a:rPr>
              <a:t>Модел кретања мобилног робота</a:t>
            </a:r>
            <a:endParaRPr lang="x-none" sz="2400" cap="small" noProof="1">
              <a:latin typeface="+mn-lt"/>
              <a:ea typeface="+mj-ea"/>
              <a:cs typeface="Arial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43100"/>
            <a:ext cx="37338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entury Schoolbook" pitchFamily="18" charset="0"/>
            </a:endParaRPr>
          </a:p>
        </p:txBody>
      </p:sp>
      <p:sp>
        <p:nvSpPr>
          <p:cNvPr id="13327" name="TextBox 19"/>
          <p:cNvSpPr txBox="1">
            <a:spLocks noChangeArrowheads="1"/>
          </p:cNvSpPr>
          <p:nvPr/>
        </p:nvSpPr>
        <p:spPr bwMode="auto">
          <a:xfrm>
            <a:off x="4495800" y="4724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r-Latn-CS">
              <a:latin typeface="Century Schoolbook" pitchFamily="18" charset="0"/>
            </a:endParaRPr>
          </a:p>
        </p:txBody>
      </p:sp>
      <p:sp>
        <p:nvSpPr>
          <p:cNvPr id="1332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entury Schoolbook" pitchFamily="18" charset="0"/>
            </a:endParaRPr>
          </a:p>
        </p:txBody>
      </p:sp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5715000"/>
            <a:ext cx="1752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711700"/>
            <a:ext cx="1752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6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5181600"/>
            <a:ext cx="35052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1038" y="1663700"/>
            <a:ext cx="140493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1981200" y="5257800"/>
            <a:ext cx="3810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cxnSp>
        <p:nvCxnSpPr>
          <p:cNvPr id="42" name="Elbow Connector 41"/>
          <p:cNvCxnSpPr>
            <a:stCxn id="36" idx="0"/>
          </p:cNvCxnSpPr>
          <p:nvPr/>
        </p:nvCxnSpPr>
        <p:spPr>
          <a:xfrm rot="5400000" flipH="1" flipV="1">
            <a:off x="3409950" y="3790950"/>
            <a:ext cx="228600" cy="2705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876800" y="4648200"/>
            <a:ext cx="19050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46" name="Rectangle 45"/>
          <p:cNvSpPr/>
          <p:nvPr/>
        </p:nvSpPr>
        <p:spPr>
          <a:xfrm>
            <a:off x="2819400" y="6019800"/>
            <a:ext cx="457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cxnSp>
        <p:nvCxnSpPr>
          <p:cNvPr id="48" name="Shape 47"/>
          <p:cNvCxnSpPr>
            <a:stCxn id="46" idx="2"/>
            <a:endCxn id="55" idx="1"/>
          </p:cNvCxnSpPr>
          <p:nvPr/>
        </p:nvCxnSpPr>
        <p:spPr>
          <a:xfrm rot="5400000" flipH="1" flipV="1">
            <a:off x="3810000" y="5257800"/>
            <a:ext cx="304800" cy="1828800"/>
          </a:xfrm>
          <a:prstGeom prst="bentConnector4">
            <a:avLst>
              <a:gd name="adj1" fmla="val -75000"/>
              <a:gd name="adj2" fmla="val 5625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124200" y="5257800"/>
            <a:ext cx="4572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cxnSp>
        <p:nvCxnSpPr>
          <p:cNvPr id="52" name="Straight Connector 51"/>
          <p:cNvCxnSpPr>
            <a:stCxn id="50" idx="2"/>
          </p:cNvCxnSpPr>
          <p:nvPr/>
        </p:nvCxnSpPr>
        <p:spPr>
          <a:xfrm rot="5400000">
            <a:off x="3009901" y="6210300"/>
            <a:ext cx="685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876800" y="5638800"/>
            <a:ext cx="19050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30" name="Oval 29"/>
          <p:cNvSpPr/>
          <p:nvPr/>
        </p:nvSpPr>
        <p:spPr>
          <a:xfrm>
            <a:off x="157163" y="3657600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37" name="Oval 36"/>
          <p:cNvSpPr/>
          <p:nvPr/>
        </p:nvSpPr>
        <p:spPr>
          <a:xfrm>
            <a:off x="1295400" y="4705350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38" name="Oval 37"/>
          <p:cNvSpPr/>
          <p:nvPr/>
        </p:nvSpPr>
        <p:spPr>
          <a:xfrm>
            <a:off x="1981200" y="3460750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3344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85F1B5-37C3-4A0C-9611-C9F273A666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36" grpId="0" animBg="1"/>
      <p:bldP spid="45" grpId="0" animBg="1"/>
      <p:bldP spid="46" grpId="0" animBg="1"/>
      <p:bldP spid="50" grpId="0" animBg="1"/>
      <p:bldP spid="55" grpId="0" animBg="1"/>
      <p:bldP spid="30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28600" y="536575"/>
            <a:ext cx="8534400" cy="579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sr-Cyrl-CS" sz="2600" dirty="0" smtClean="0"/>
              <a:t>ТЕОРИЈСКЕ ОСНОВЕ </a:t>
            </a:r>
            <a:r>
              <a:rPr lang="sr-Latn-CS" sz="2600" dirty="0" smtClean="0"/>
              <a:t/>
            </a:r>
            <a:br>
              <a:rPr lang="sr-Latn-CS" sz="2600" dirty="0" smtClean="0"/>
            </a:br>
            <a:r>
              <a:rPr lang="sr-Cyrl-CS" sz="2600" dirty="0" smtClean="0"/>
              <a:t>ПРИМЕЊЕНИХ РЕШЕЊА</a:t>
            </a:r>
            <a:endParaRPr lang="x-none" sz="260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28600" y="685800"/>
            <a:ext cx="838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32" descr="Lego_logo_mali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228600" y="1143000"/>
            <a:ext cx="8534400" cy="457200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sr-Cyrl-CS" sz="2400" dirty="0">
                <a:latin typeface="+mn-lt"/>
              </a:rPr>
              <a:t>Естимација положаја мобилног робота</a:t>
            </a:r>
            <a:endParaRPr lang="x-none" sz="2400" cap="small" noProof="1">
              <a:latin typeface="+mn-lt"/>
              <a:ea typeface="+mj-ea"/>
              <a:cs typeface="Arial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entury Schoolbook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62000" y="1752600"/>
            <a:ext cx="7543800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400" dirty="0">
                <a:latin typeface="+mj-lt"/>
                <a:cs typeface="Arial" pitchFamily="34" charset="0"/>
              </a:rPr>
              <a:t> </a:t>
            </a:r>
            <a:r>
              <a:rPr lang="sr-Cyrl-CS" sz="2200" dirty="0">
                <a:latin typeface="+mj-lt"/>
                <a:cs typeface="Arial" pitchFamily="34" charset="0"/>
              </a:rPr>
              <a:t>Локализација</a:t>
            </a:r>
            <a:r>
              <a:rPr lang="sr-Cyrl-CS" sz="2200" dirty="0">
                <a:latin typeface="+mn-lt"/>
                <a:cs typeface="Arial" pitchFamily="34" charset="0"/>
              </a:rPr>
              <a:t> (одређивање положаја)</a:t>
            </a:r>
            <a:r>
              <a:rPr lang="sr-Cyrl-CS" sz="2200" dirty="0">
                <a:latin typeface="+mj-lt"/>
                <a:cs typeface="Arial" pitchFamily="34" charset="0"/>
              </a:rPr>
              <a:t> на основу   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CS" sz="2200" dirty="0">
                <a:latin typeface="+mj-lt"/>
                <a:cs typeface="Arial" pitchFamily="34" charset="0"/>
              </a:rPr>
              <a:t>   сензорских информација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62000" y="2557463"/>
            <a:ext cx="754380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2200" dirty="0">
                <a:latin typeface="+mj-lt"/>
                <a:cs typeface="Arial" pitchFamily="34" charset="0"/>
              </a:rPr>
              <a:t> Основне једначине Калмановог филтра</a:t>
            </a:r>
          </a:p>
        </p:txBody>
      </p:sp>
      <p:sp>
        <p:nvSpPr>
          <p:cNvPr id="69" name="Subtitle 2"/>
          <p:cNvSpPr txBox="1">
            <a:spLocks/>
          </p:cNvSpPr>
          <p:nvPr/>
        </p:nvSpPr>
        <p:spPr bwMode="auto">
          <a:xfrm>
            <a:off x="968375" y="2971800"/>
            <a:ext cx="3128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SzPct val="86000"/>
            </a:pPr>
            <a:r>
              <a:rPr lang="sr-Latn-CS" sz="2400">
                <a:latin typeface="Century Schoolbook" pitchFamily="18" charset="0"/>
              </a:rPr>
              <a:t> x</a:t>
            </a:r>
            <a:r>
              <a:rPr lang="sr-Latn-CS" sz="2400" baseline="-25000">
                <a:latin typeface="Century Schoolbook" pitchFamily="18" charset="0"/>
              </a:rPr>
              <a:t>t</a:t>
            </a:r>
            <a:r>
              <a:rPr lang="en-US" sz="2400" baseline="-25000">
                <a:latin typeface="Century Schoolbook" pitchFamily="18" charset="0"/>
              </a:rPr>
              <a:t>’</a:t>
            </a:r>
            <a:r>
              <a:rPr lang="sr-Latn-CS" sz="2400">
                <a:latin typeface="Century Schoolbook" pitchFamily="18" charset="0"/>
              </a:rPr>
              <a:t>=A</a:t>
            </a:r>
            <a:r>
              <a:rPr lang="sr-Latn-CS" sz="2400" baseline="-25000">
                <a:latin typeface="Century Schoolbook" pitchFamily="18" charset="0"/>
              </a:rPr>
              <a:t>t</a:t>
            </a:r>
            <a:r>
              <a:rPr lang="sr-Latn-CS" sz="2400">
                <a:latin typeface="Century Schoolbook" pitchFamily="18" charset="0"/>
              </a:rPr>
              <a:t>x</a:t>
            </a:r>
            <a:r>
              <a:rPr lang="sr-Latn-CS" sz="2400" baseline="-25000">
                <a:latin typeface="Century Schoolbook" pitchFamily="18" charset="0"/>
              </a:rPr>
              <a:t>t</a:t>
            </a:r>
            <a:r>
              <a:rPr lang="sr-Latn-CS" sz="2400">
                <a:latin typeface="Century Schoolbook" pitchFamily="18" charset="0"/>
              </a:rPr>
              <a:t>+B</a:t>
            </a:r>
            <a:r>
              <a:rPr lang="sr-Latn-CS" sz="2400" baseline="-25000">
                <a:latin typeface="Century Schoolbook" pitchFamily="18" charset="0"/>
              </a:rPr>
              <a:t>t</a:t>
            </a:r>
            <a:r>
              <a:rPr lang="sr-Latn-CS" sz="2400">
                <a:latin typeface="Century Schoolbook" pitchFamily="18" charset="0"/>
              </a:rPr>
              <a:t>u</a:t>
            </a:r>
            <a:r>
              <a:rPr lang="sr-Latn-CS" sz="2400" baseline="-25000">
                <a:latin typeface="Century Schoolbook" pitchFamily="18" charset="0"/>
              </a:rPr>
              <a:t>t</a:t>
            </a:r>
            <a:r>
              <a:rPr lang="sr-Latn-CS" sz="2400">
                <a:latin typeface="Century Schoolbook" pitchFamily="18" charset="0"/>
              </a:rPr>
              <a:t>+w</a:t>
            </a:r>
            <a:r>
              <a:rPr lang="sr-Latn-CS" sz="2400" baseline="-25000">
                <a:latin typeface="Century Schoolbook" pitchFamily="18" charset="0"/>
              </a:rPr>
              <a:t>t</a:t>
            </a:r>
            <a:r>
              <a:rPr lang="sr-Cyrl-CS" sz="2400">
                <a:latin typeface="Century Schoolbook" pitchFamily="18" charset="0"/>
              </a:rPr>
              <a:t> </a:t>
            </a:r>
            <a:endParaRPr lang="sr-Latn-CS" sz="2400" baseline="-25000">
              <a:latin typeface="Century Schoolbook" pitchFamily="18" charset="0"/>
            </a:endParaRPr>
          </a:p>
          <a:p>
            <a:pPr marL="273050" indent="-273050">
              <a:spcBef>
                <a:spcPts val="600"/>
              </a:spcBef>
              <a:buSzPct val="86000"/>
              <a:buFont typeface="Wingdings" pitchFamily="2" charset="2"/>
              <a:buNone/>
            </a:pPr>
            <a:endParaRPr lang="sr-Latn-CS" sz="2400" baseline="-25000">
              <a:latin typeface="Century Schoolbook" pitchFamily="18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429000" y="57261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>
                <a:latin typeface="Century Schoolbook" pitchFamily="18" charset="0"/>
              </a:rPr>
              <a:t>x</a:t>
            </a:r>
            <a:r>
              <a:rPr lang="sr-Latn-CS" baseline="-25000">
                <a:latin typeface="Century Schoolbook" pitchFamily="18" charset="0"/>
              </a:rPr>
              <a:t>t</a:t>
            </a:r>
            <a:r>
              <a:rPr lang="en-US" baseline="-25000">
                <a:latin typeface="Century Schoolbook" pitchFamily="18" charset="0"/>
              </a:rPr>
              <a:t>’ </a:t>
            </a:r>
            <a:r>
              <a:rPr lang="en-US">
                <a:latin typeface="Century Schoolbook" pitchFamily="18" charset="0"/>
              </a:rPr>
              <a:t>-</a:t>
            </a:r>
            <a:r>
              <a:rPr lang="sr-Latn-CS" baseline="-25000">
                <a:latin typeface="Century Schoolbook" pitchFamily="18" charset="0"/>
              </a:rPr>
              <a:t> </a:t>
            </a:r>
            <a:r>
              <a:rPr lang="sr-Cyrl-CS">
                <a:latin typeface="Century Schoolbook" pitchFamily="18" charset="0"/>
              </a:rPr>
              <a:t>вектор стања система у тренутку t'</a:t>
            </a:r>
            <a:endParaRPr lang="en-US">
              <a:latin typeface="Century Schoolbook" pitchFamily="18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429000" y="5040313"/>
            <a:ext cx="437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x</a:t>
            </a:r>
            <a:r>
              <a:rPr lang="sr-Latn-CS" baseline="-25000">
                <a:latin typeface="Century Schoolbook" pitchFamily="18" charset="0"/>
              </a:rPr>
              <a:t>t</a:t>
            </a:r>
            <a:r>
              <a:rPr lang="en-US" baseline="-25000">
                <a:latin typeface="Century Schoolbook" pitchFamily="18" charset="0"/>
              </a:rPr>
              <a:t>  </a:t>
            </a:r>
            <a:r>
              <a:rPr lang="en-US">
                <a:latin typeface="Century Schoolbook" pitchFamily="18" charset="0"/>
              </a:rPr>
              <a:t>-</a:t>
            </a:r>
            <a:r>
              <a:rPr lang="sr-Cyrl-CS" baseline="-25000">
                <a:latin typeface="Century Schoolbook" pitchFamily="18" charset="0"/>
              </a:rPr>
              <a:t> </a:t>
            </a:r>
            <a:r>
              <a:rPr lang="sr-Cyrl-CS">
                <a:latin typeface="Century Schoolbook" pitchFamily="18" charset="0"/>
              </a:rPr>
              <a:t>вектор стања система у тренутку t</a:t>
            </a:r>
            <a:endParaRPr lang="en-US">
              <a:latin typeface="Century Schoolbook" pitchFamily="18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3429000" y="4419600"/>
            <a:ext cx="533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>
                <a:latin typeface="Century Schoolbook" pitchFamily="18" charset="0"/>
              </a:rPr>
              <a:t>B</a:t>
            </a:r>
            <a:r>
              <a:rPr lang="sr-Latn-CS" baseline="-25000">
                <a:latin typeface="Century Schoolbook" pitchFamily="18" charset="0"/>
              </a:rPr>
              <a:t>t</a:t>
            </a:r>
            <a:r>
              <a:rPr lang="en-US" baseline="-25000">
                <a:latin typeface="Century Schoolbook" pitchFamily="18" charset="0"/>
              </a:rPr>
              <a:t> </a:t>
            </a:r>
            <a:r>
              <a:rPr lang="en-US">
                <a:latin typeface="Century Schoolbook" pitchFamily="18" charset="0"/>
              </a:rPr>
              <a:t>- </a:t>
            </a:r>
            <a:r>
              <a:rPr lang="sr-Cyrl-CS">
                <a:latin typeface="Century Schoolbook" pitchFamily="18" charset="0"/>
              </a:rPr>
              <a:t>матрица која успоставља везу између </a:t>
            </a:r>
            <a:endParaRPr lang="en-US">
              <a:latin typeface="Century Schoolbook" pitchFamily="18" charset="0"/>
            </a:endParaRPr>
          </a:p>
          <a:p>
            <a:r>
              <a:rPr lang="en-US">
                <a:latin typeface="Century Schoolbook" pitchFamily="18" charset="0"/>
              </a:rPr>
              <a:t>      </a:t>
            </a:r>
            <a:r>
              <a:rPr lang="sr-Cyrl-CS">
                <a:latin typeface="Century Schoolbook" pitchFamily="18" charset="0"/>
              </a:rPr>
              <a:t>управљања и тренутног стања</a:t>
            </a:r>
            <a:endParaRPr lang="en-US">
              <a:latin typeface="Century Schoolbook" pitchFamily="18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429000" y="3773488"/>
            <a:ext cx="548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u</a:t>
            </a:r>
            <a:r>
              <a:rPr lang="sr-Latn-CS" baseline="-25000">
                <a:latin typeface="Century Schoolbook" pitchFamily="18" charset="0"/>
              </a:rPr>
              <a:t>t</a:t>
            </a:r>
            <a:r>
              <a:rPr lang="en-US" baseline="-25000">
                <a:latin typeface="Century Schoolbook" pitchFamily="18" charset="0"/>
              </a:rPr>
              <a:t>  </a:t>
            </a:r>
            <a:r>
              <a:rPr lang="en-US">
                <a:latin typeface="Century Schoolbook" pitchFamily="18" charset="0"/>
              </a:rPr>
              <a:t>- </a:t>
            </a:r>
            <a:r>
              <a:rPr lang="sr-Cyrl-CS">
                <a:latin typeface="Century Schoolbook" pitchFamily="18" charset="0"/>
              </a:rPr>
              <a:t>вектор управљања помоћу ког се дефинише </a:t>
            </a:r>
            <a:r>
              <a:rPr lang="en-US">
                <a:latin typeface="Century Schoolbook" pitchFamily="18" charset="0"/>
              </a:rPr>
              <a:t>    </a:t>
            </a:r>
          </a:p>
          <a:p>
            <a:r>
              <a:rPr lang="en-US">
                <a:latin typeface="Century Schoolbook" pitchFamily="18" charset="0"/>
              </a:rPr>
              <a:t>      </a:t>
            </a:r>
            <a:r>
              <a:rPr lang="sr-Cyrl-CS">
                <a:latin typeface="Century Schoolbook" pitchFamily="18" charset="0"/>
              </a:rPr>
              <a:t>како систем прелази из стања x</a:t>
            </a:r>
            <a:r>
              <a:rPr lang="sr-Cyrl-CS" baseline="-25000">
                <a:latin typeface="Century Schoolbook" pitchFamily="18" charset="0"/>
              </a:rPr>
              <a:t>t</a:t>
            </a:r>
            <a:r>
              <a:rPr lang="sr-Cyrl-CS">
                <a:latin typeface="Century Schoolbook" pitchFamily="18" charset="0"/>
              </a:rPr>
              <a:t> у стање x</a:t>
            </a:r>
            <a:r>
              <a:rPr lang="sr-Cyrl-CS" baseline="-25000">
                <a:latin typeface="Century Schoolbook" pitchFamily="18" charset="0"/>
              </a:rPr>
              <a:t>t'</a:t>
            </a:r>
            <a:endParaRPr lang="en-US">
              <a:latin typeface="Century Schoolbook" pitchFamily="18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429000" y="3392488"/>
            <a:ext cx="220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>
                <a:latin typeface="Century Schoolbook" pitchFamily="18" charset="0"/>
              </a:rPr>
              <a:t>w</a:t>
            </a:r>
            <a:r>
              <a:rPr lang="sr-Latn-CS" baseline="-25000">
                <a:latin typeface="Century Schoolbook" pitchFamily="18" charset="0"/>
              </a:rPr>
              <a:t>t</a:t>
            </a:r>
            <a:r>
              <a:rPr lang="en-US">
                <a:latin typeface="Century Schoolbook" pitchFamily="18" charset="0"/>
              </a:rPr>
              <a:t> - </a:t>
            </a:r>
            <a:r>
              <a:rPr lang="sr-Cyrl-CS">
                <a:latin typeface="Century Schoolbook" pitchFamily="18" charset="0"/>
              </a:rPr>
              <a:t>шум система</a:t>
            </a:r>
            <a:endParaRPr lang="sr-Latn-CS">
              <a:latin typeface="Century Schoolbook" pitchFamily="18" charset="0"/>
            </a:endParaRPr>
          </a:p>
          <a:p>
            <a:endParaRPr lang="en-US">
              <a:latin typeface="Century Schoolbook" pitchFamily="18" charset="0"/>
            </a:endParaRPr>
          </a:p>
        </p:txBody>
      </p:sp>
      <p:cxnSp>
        <p:nvCxnSpPr>
          <p:cNvPr id="75" name="Elbow Connector 74"/>
          <p:cNvCxnSpPr/>
          <p:nvPr/>
        </p:nvCxnSpPr>
        <p:spPr>
          <a:xfrm>
            <a:off x="3200400" y="3429000"/>
            <a:ext cx="228600" cy="152400"/>
          </a:xfrm>
          <a:prstGeom prst="bentConnector3">
            <a:avLst>
              <a:gd name="adj1" fmla="val 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>
            <a:off x="2743200" y="3429000"/>
            <a:ext cx="685800" cy="533400"/>
          </a:xfrm>
          <a:prstGeom prst="bentConnector3">
            <a:avLst>
              <a:gd name="adj1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16200000" flipH="1">
            <a:off x="2400300" y="3543300"/>
            <a:ext cx="1143000" cy="914400"/>
          </a:xfrm>
          <a:prstGeom prst="bentConnector3">
            <a:avLst>
              <a:gd name="adj1" fmla="val 996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hape 77"/>
          <p:cNvCxnSpPr>
            <a:endCxn id="71" idx="1"/>
          </p:cNvCxnSpPr>
          <p:nvPr/>
        </p:nvCxnSpPr>
        <p:spPr>
          <a:xfrm rot="16200000" flipH="1">
            <a:off x="1844675" y="3641725"/>
            <a:ext cx="1797050" cy="13716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hape 49"/>
          <p:cNvCxnSpPr>
            <a:endCxn id="81" idx="1"/>
          </p:cNvCxnSpPr>
          <p:nvPr/>
        </p:nvCxnSpPr>
        <p:spPr>
          <a:xfrm rot="16200000" flipH="1">
            <a:off x="1536700" y="3644900"/>
            <a:ext cx="2101850" cy="167005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/>
          <p:nvPr/>
        </p:nvCxnSpPr>
        <p:spPr>
          <a:xfrm rot="16200000" flipH="1">
            <a:off x="1069975" y="3578225"/>
            <a:ext cx="2508250" cy="2209800"/>
          </a:xfrm>
          <a:prstGeom prst="bentConnector3">
            <a:avLst>
              <a:gd name="adj1" fmla="val 1000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422650" y="5345113"/>
            <a:ext cx="495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86000"/>
            </a:pPr>
            <a:r>
              <a:rPr lang="sr-Latn-CS">
                <a:latin typeface="Century Schoolbook" pitchFamily="18" charset="0"/>
              </a:rPr>
              <a:t>A</a:t>
            </a:r>
            <a:r>
              <a:rPr lang="en-US" baseline="-25000">
                <a:latin typeface="Century Schoolbook" pitchFamily="18" charset="0"/>
              </a:rPr>
              <a:t>t </a:t>
            </a:r>
            <a:r>
              <a:rPr lang="en-US">
                <a:latin typeface="Century Schoolbook" pitchFamily="18" charset="0"/>
              </a:rPr>
              <a:t>- </a:t>
            </a:r>
            <a:r>
              <a:rPr lang="sr-Cyrl-CS">
                <a:latin typeface="Century Schoolbook" pitchFamily="18" charset="0"/>
              </a:rPr>
              <a:t>матрица система</a:t>
            </a:r>
            <a:endParaRPr lang="en-US">
              <a:latin typeface="Century Schoolbook" pitchFamily="18" charset="0"/>
            </a:endParaRPr>
          </a:p>
        </p:txBody>
      </p:sp>
      <p:sp>
        <p:nvSpPr>
          <p:cNvPr id="104" name="Slide Number Placeholder 72"/>
          <p:cNvSpPr txBox="1">
            <a:spLocks/>
          </p:cNvSpPr>
          <p:nvPr/>
        </p:nvSpPr>
        <p:spPr bwMode="auto">
          <a:xfrm>
            <a:off x="5538788" y="51244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A4803A8C-F070-48AB-8084-0E441252216C}" type="slidenum">
              <a:rPr lang="en-US" sz="1400" b="1">
                <a:solidFill>
                  <a:srgbClr val="FFFFFF"/>
                </a:solidFill>
                <a:latin typeface="Century Schoolbook" pitchFamily="18" charset="0"/>
              </a:rPr>
              <a:pPr algn="ctr"/>
              <a:t>7</a:t>
            </a:fld>
            <a:endParaRPr lang="en-US" sz="1400" b="1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2590800" y="5602288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z</a:t>
            </a:r>
            <a:r>
              <a:rPr lang="en-US" baseline="-25000">
                <a:latin typeface="Century Schoolbook" pitchFamily="18" charset="0"/>
              </a:rPr>
              <a:t>t</a:t>
            </a:r>
            <a:r>
              <a:rPr lang="sr-Latn-CS" baseline="-25000">
                <a:latin typeface="Century Schoolbook" pitchFamily="18" charset="0"/>
              </a:rPr>
              <a:t> </a:t>
            </a:r>
            <a:r>
              <a:rPr lang="en-US">
                <a:latin typeface="Century Schoolbook" pitchFamily="18" charset="0"/>
              </a:rPr>
              <a:t>- </a:t>
            </a:r>
            <a:r>
              <a:rPr lang="sr-Cyrl-CS">
                <a:latin typeface="Century Schoolbook" pitchFamily="18" charset="0"/>
              </a:rPr>
              <a:t>вектор мерења у тренутку t</a:t>
            </a:r>
            <a:endParaRPr lang="sr-Latn-CS">
              <a:latin typeface="Century Schoolbook" pitchFamily="18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2590800" y="4724400"/>
            <a:ext cx="358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86000"/>
            </a:pPr>
            <a:r>
              <a:rPr lang="sr-Latn-CS">
                <a:latin typeface="Century Schoolbook" pitchFamily="18" charset="0"/>
              </a:rPr>
              <a:t>C</a:t>
            </a:r>
            <a:r>
              <a:rPr lang="en-US" baseline="-25000">
                <a:latin typeface="Century Schoolbook" pitchFamily="18" charset="0"/>
              </a:rPr>
              <a:t>t</a:t>
            </a:r>
            <a:r>
              <a:rPr lang="sr-Latn-CS" baseline="-25000">
                <a:latin typeface="Century Schoolbook" pitchFamily="18" charset="0"/>
              </a:rPr>
              <a:t> </a:t>
            </a:r>
            <a:r>
              <a:rPr lang="en-US">
                <a:latin typeface="Century Schoolbook" pitchFamily="18" charset="0"/>
              </a:rPr>
              <a:t>- </a:t>
            </a:r>
            <a:r>
              <a:rPr lang="sr-Cyrl-CS">
                <a:latin typeface="Century Schoolbook" pitchFamily="18" charset="0"/>
              </a:rPr>
              <a:t>матрица која успоставља     </a:t>
            </a:r>
          </a:p>
          <a:p>
            <a:pPr>
              <a:buSzPct val="86000"/>
            </a:pPr>
            <a:r>
              <a:rPr lang="sr-Cyrl-CS">
                <a:latin typeface="Century Schoolbook" pitchFamily="18" charset="0"/>
              </a:rPr>
              <a:t>      везу између тренутног  </a:t>
            </a:r>
          </a:p>
          <a:p>
            <a:pPr>
              <a:buSzPct val="86000"/>
            </a:pPr>
            <a:r>
              <a:rPr lang="sr-Cyrl-CS">
                <a:latin typeface="Century Schoolbook" pitchFamily="18" charset="0"/>
              </a:rPr>
              <a:t>      стања и тренутног мерења</a:t>
            </a:r>
            <a:endParaRPr lang="en-US">
              <a:latin typeface="Century Schoolbook" pitchFamily="18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990600" y="35814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entury Schoolbook" pitchFamily="18" charset="0"/>
              </a:rPr>
              <a:t>z</a:t>
            </a:r>
            <a:r>
              <a:rPr lang="en-US" sz="2400" baseline="-25000">
                <a:latin typeface="Century Schoolbook" pitchFamily="18" charset="0"/>
              </a:rPr>
              <a:t>t</a:t>
            </a:r>
            <a:r>
              <a:rPr lang="sr-Latn-CS" sz="2400">
                <a:latin typeface="Century Schoolbook" pitchFamily="18" charset="0"/>
              </a:rPr>
              <a:t>=C</a:t>
            </a:r>
            <a:r>
              <a:rPr lang="en-US" sz="2400" baseline="-25000">
                <a:latin typeface="Century Schoolbook" pitchFamily="18" charset="0"/>
              </a:rPr>
              <a:t>t</a:t>
            </a:r>
            <a:r>
              <a:rPr lang="sr-Latn-CS" sz="2400">
                <a:latin typeface="Century Schoolbook" pitchFamily="18" charset="0"/>
              </a:rPr>
              <a:t>x</a:t>
            </a:r>
            <a:r>
              <a:rPr lang="en-US" sz="2400" baseline="-25000">
                <a:latin typeface="Century Schoolbook" pitchFamily="18" charset="0"/>
              </a:rPr>
              <a:t>t</a:t>
            </a:r>
            <a:r>
              <a:rPr lang="sr-Latn-CS" sz="2400">
                <a:latin typeface="Century Schoolbook" pitchFamily="18" charset="0"/>
              </a:rPr>
              <a:t>+v</a:t>
            </a:r>
            <a:r>
              <a:rPr lang="en-US" sz="2400" baseline="-25000">
                <a:latin typeface="Century Schoolbook" pitchFamily="18" charset="0"/>
              </a:rPr>
              <a:t>t</a:t>
            </a:r>
            <a:endParaRPr lang="en-US" sz="2400">
              <a:latin typeface="Century Schoolbook" pitchFamily="18" charset="0"/>
            </a:endParaRP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2590800" y="4029075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>
                <a:latin typeface="Century Schoolbook" pitchFamily="18" charset="0"/>
              </a:rPr>
              <a:t>v</a:t>
            </a:r>
            <a:r>
              <a:rPr lang="sr-Latn-CS" baseline="-25000">
                <a:latin typeface="Century Schoolbook" pitchFamily="18" charset="0"/>
              </a:rPr>
              <a:t>t</a:t>
            </a:r>
            <a:r>
              <a:rPr lang="en-US">
                <a:latin typeface="Century Schoolbook" pitchFamily="18" charset="0"/>
              </a:rPr>
              <a:t> - </a:t>
            </a:r>
            <a:r>
              <a:rPr lang="sr-Cyrl-CS">
                <a:latin typeface="Century Schoolbook" pitchFamily="18" charset="0"/>
              </a:rPr>
              <a:t>шум мерења</a:t>
            </a:r>
            <a:endParaRPr lang="en-US">
              <a:latin typeface="Century Schoolbook" pitchFamily="18" charset="0"/>
            </a:endParaRPr>
          </a:p>
        </p:txBody>
      </p:sp>
      <p:cxnSp>
        <p:nvCxnSpPr>
          <p:cNvPr id="109" name="Elbow Connector 108"/>
          <p:cNvCxnSpPr/>
          <p:nvPr/>
        </p:nvCxnSpPr>
        <p:spPr>
          <a:xfrm>
            <a:off x="2362200" y="4038600"/>
            <a:ext cx="152400" cy="152400"/>
          </a:xfrm>
          <a:prstGeom prst="bentConnector3">
            <a:avLst>
              <a:gd name="adj1" fmla="val -17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2590800" y="4343400"/>
            <a:ext cx="434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x</a:t>
            </a:r>
            <a:r>
              <a:rPr lang="en-US" baseline="-25000">
                <a:latin typeface="Century Schoolbook" pitchFamily="18" charset="0"/>
              </a:rPr>
              <a:t>t </a:t>
            </a:r>
            <a:r>
              <a:rPr lang="en-US">
                <a:latin typeface="Century Schoolbook" pitchFamily="18" charset="0"/>
              </a:rPr>
              <a:t>- </a:t>
            </a:r>
            <a:r>
              <a:rPr lang="sr-Cyrl-CS">
                <a:latin typeface="Century Schoolbook" pitchFamily="18" charset="0"/>
              </a:rPr>
              <a:t>вектор стања система у тренутку t</a:t>
            </a:r>
            <a:endParaRPr lang="en-US">
              <a:latin typeface="Century Schoolbook" pitchFamily="18" charset="0"/>
            </a:endParaRPr>
          </a:p>
        </p:txBody>
      </p:sp>
      <p:cxnSp>
        <p:nvCxnSpPr>
          <p:cNvPr id="111" name="Shape 110"/>
          <p:cNvCxnSpPr>
            <a:stCxn id="107" idx="2"/>
          </p:cNvCxnSpPr>
          <p:nvPr/>
        </p:nvCxnSpPr>
        <p:spPr>
          <a:xfrm rot="16200000" flipH="1">
            <a:off x="1945481" y="4002882"/>
            <a:ext cx="528637" cy="6096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/>
          <p:nvPr/>
        </p:nvCxnSpPr>
        <p:spPr>
          <a:xfrm>
            <a:off x="1600200" y="4038600"/>
            <a:ext cx="914400" cy="838200"/>
          </a:xfrm>
          <a:prstGeom prst="bentConnector3">
            <a:avLst>
              <a:gd name="adj1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16200000" flipH="1">
            <a:off x="990600" y="4267200"/>
            <a:ext cx="1752600" cy="1295400"/>
          </a:xfrm>
          <a:prstGeom prst="bentConnector3">
            <a:avLst>
              <a:gd name="adj1" fmla="val 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2209800" y="3657600"/>
            <a:ext cx="5788025" cy="3171825"/>
            <a:chOff x="2209800" y="3581400"/>
            <a:chExt cx="5788214" cy="3172083"/>
          </a:xfrm>
        </p:grpSpPr>
        <p:pic>
          <p:nvPicPr>
            <p:cNvPr id="14370" name="Picture 113" descr="gaus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0" y="3581400"/>
              <a:ext cx="4188014" cy="3172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1" name="TextBox 114"/>
            <p:cNvSpPr txBox="1">
              <a:spLocks noChangeArrowheads="1"/>
            </p:cNvSpPr>
            <p:nvPr/>
          </p:nvSpPr>
          <p:spPr bwMode="auto">
            <a:xfrm>
              <a:off x="2209800" y="4278868"/>
              <a:ext cx="1828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Cyrl-CS">
                  <a:latin typeface="Century Schoolbook" pitchFamily="18" charset="0"/>
                </a:rPr>
                <a:t>p(w</a:t>
              </a:r>
              <a:r>
                <a:rPr lang="sr-Cyrl-CS" baseline="-25000">
                  <a:latin typeface="Century Schoolbook" pitchFamily="18" charset="0"/>
                </a:rPr>
                <a:t>t</a:t>
              </a:r>
              <a:r>
                <a:rPr lang="sr-Cyrl-CS">
                  <a:latin typeface="Century Schoolbook" pitchFamily="18" charset="0"/>
                </a:rPr>
                <a:t>)~N(0,R)</a:t>
              </a:r>
              <a:endParaRPr lang="sr-Latn-CS">
                <a:latin typeface="Century Schoolbook" pitchFamily="18" charset="0"/>
              </a:endParaRPr>
            </a:p>
          </p:txBody>
        </p:sp>
        <p:sp>
          <p:nvSpPr>
            <p:cNvPr id="14372" name="TextBox 115"/>
            <p:cNvSpPr txBox="1">
              <a:spLocks noChangeArrowheads="1"/>
            </p:cNvSpPr>
            <p:nvPr/>
          </p:nvSpPr>
          <p:spPr bwMode="auto">
            <a:xfrm>
              <a:off x="2209800" y="4876800"/>
              <a:ext cx="1828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Cyrl-CS">
                  <a:latin typeface="Century Schoolbook" pitchFamily="18" charset="0"/>
                </a:rPr>
                <a:t>p(v</a:t>
              </a:r>
              <a:r>
                <a:rPr lang="sr-Cyrl-CS" baseline="-25000">
                  <a:latin typeface="Century Schoolbook" pitchFamily="18" charset="0"/>
                </a:rPr>
                <a:t>t</a:t>
              </a:r>
              <a:r>
                <a:rPr lang="sr-Cyrl-CS">
                  <a:latin typeface="Century Schoolbook" pitchFamily="18" charset="0"/>
                </a:rPr>
                <a:t>)~N(0,Q)</a:t>
              </a:r>
              <a:endParaRPr lang="sr-Latn-CS">
                <a:latin typeface="Century Schoolbook" pitchFamily="18" charset="0"/>
              </a:endParaRPr>
            </a:p>
          </p:txBody>
        </p:sp>
      </p:grpSp>
      <p:sp>
        <p:nvSpPr>
          <p:cNvPr id="14369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63EA06-5526-4E4C-B4F2-6D9E7317E5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9" grpId="0"/>
      <p:bldP spid="70" grpId="0"/>
      <p:bldP spid="71" grpId="0"/>
      <p:bldP spid="72" grpId="0"/>
      <p:bldP spid="73" grpId="0"/>
      <p:bldP spid="74" grpId="0"/>
      <p:bldP spid="74" grpId="1"/>
      <p:bldP spid="81" grpId="0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8" grpId="0"/>
      <p:bldP spid="108" grpId="1"/>
      <p:bldP spid="110" grpId="0"/>
      <p:bldP spid="1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28600" y="536575"/>
            <a:ext cx="8534400" cy="579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sr-Cyrl-CS" sz="2600" dirty="0" smtClean="0"/>
              <a:t>ТЕОРИЈСКЕ ОСНОВЕ </a:t>
            </a:r>
            <a:r>
              <a:rPr lang="sr-Latn-CS" sz="2600" dirty="0" smtClean="0"/>
              <a:t/>
            </a:r>
            <a:br>
              <a:rPr lang="sr-Latn-CS" sz="2600" dirty="0" smtClean="0"/>
            </a:br>
            <a:r>
              <a:rPr lang="sr-Cyrl-CS" sz="2600" dirty="0" smtClean="0"/>
              <a:t>ПРИМЕЊЕНИХ РЕШЕЊА</a:t>
            </a:r>
            <a:endParaRPr lang="x-none" sz="260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28600" y="685800"/>
            <a:ext cx="838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32" descr="Lego_logo_mali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228600" y="1143000"/>
            <a:ext cx="8534400" cy="457200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sr-Cyrl-CS" sz="2400" dirty="0">
                <a:latin typeface="+mn-lt"/>
              </a:rPr>
              <a:t>Естимација положаја мобилног робота</a:t>
            </a:r>
            <a:endParaRPr lang="x-none" sz="2400" cap="small" noProof="1">
              <a:latin typeface="+mn-lt"/>
              <a:ea typeface="+mj-ea"/>
              <a:cs typeface="Arial" charset="0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entury Schoolbook" pitchFamily="18" charset="0"/>
            </a:endParaRPr>
          </a:p>
        </p:txBody>
      </p:sp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8638" y="1828800"/>
            <a:ext cx="419576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1219200" y="2438400"/>
            <a:ext cx="6556375" cy="2286000"/>
            <a:chOff x="3264" y="4101"/>
            <a:chExt cx="3907" cy="896"/>
          </a:xfrm>
        </p:grpSpPr>
        <p:grpSp>
          <p:nvGrpSpPr>
            <p:cNvPr id="15380" name="Group 12"/>
            <p:cNvGrpSpPr>
              <a:grpSpLocks/>
            </p:cNvGrpSpPr>
            <p:nvPr/>
          </p:nvGrpSpPr>
          <p:grpSpPr bwMode="auto">
            <a:xfrm>
              <a:off x="4308" y="4101"/>
              <a:ext cx="1815" cy="896"/>
              <a:chOff x="708" y="3179"/>
              <a:chExt cx="1815" cy="896"/>
            </a:xfrm>
          </p:grpSpPr>
          <p:sp>
            <p:nvSpPr>
              <p:cNvPr id="15383" name="AutoShape 13"/>
              <p:cNvSpPr>
                <a:spLocks noChangeArrowheads="1"/>
              </p:cNvSpPr>
              <p:nvPr/>
            </p:nvSpPr>
            <p:spPr bwMode="auto">
              <a:xfrm>
                <a:off x="708" y="3260"/>
                <a:ext cx="774" cy="815"/>
              </a:xfrm>
              <a:prstGeom prst="curvedRightArrow">
                <a:avLst>
                  <a:gd name="adj1" fmla="val 21059"/>
                  <a:gd name="adj2" fmla="val 42119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r-Latn-CS">
                  <a:latin typeface="Century Schoolbook" pitchFamily="18" charset="0"/>
                </a:endParaRPr>
              </a:p>
            </p:txBody>
          </p:sp>
          <p:sp>
            <p:nvSpPr>
              <p:cNvPr id="15384" name="AutoShape 14"/>
              <p:cNvSpPr>
                <a:spLocks noChangeArrowheads="1"/>
              </p:cNvSpPr>
              <p:nvPr/>
            </p:nvSpPr>
            <p:spPr bwMode="auto">
              <a:xfrm rot="10427975">
                <a:off x="1749" y="3179"/>
                <a:ext cx="774" cy="815"/>
              </a:xfrm>
              <a:prstGeom prst="curvedRightArrow">
                <a:avLst>
                  <a:gd name="adj1" fmla="val 21059"/>
                  <a:gd name="adj2" fmla="val 42119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r-Latn-CS">
                  <a:latin typeface="Century Schoolbook" pitchFamily="18" charset="0"/>
                </a:endParaRPr>
              </a:p>
            </p:txBody>
          </p:sp>
        </p:grpSp>
        <p:sp>
          <p:nvSpPr>
            <p:cNvPr id="15381" name="Text Box 15"/>
            <p:cNvSpPr txBox="1">
              <a:spLocks noChangeArrowheads="1"/>
            </p:cNvSpPr>
            <p:nvPr/>
          </p:nvSpPr>
          <p:spPr bwMode="auto">
            <a:xfrm>
              <a:off x="3264" y="4458"/>
              <a:ext cx="109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sr-Cyrl-CS">
                  <a:latin typeface="Century Schoolbook" pitchFamily="18" charset="0"/>
                </a:rPr>
                <a:t>предикција</a:t>
              </a:r>
              <a:endParaRPr lang="sr-Latn-CS">
                <a:latin typeface="Century Schoolbook" pitchFamily="18" charset="0"/>
              </a:endParaRP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6205" y="4458"/>
              <a:ext cx="96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sr-Cyrl-CS" dirty="0">
                  <a:latin typeface="+mj-lt"/>
                </a:rPr>
                <a:t>корекција</a:t>
              </a:r>
              <a:endParaRPr lang="sr-Latn-CS" dirty="0">
                <a:latin typeface="+mj-lt"/>
              </a:endParaRPr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81000" y="1800225"/>
            <a:ext cx="502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CS">
                <a:latin typeface="Century Schoolbook" pitchFamily="18" charset="0"/>
              </a:rPr>
              <a:t> μ</a:t>
            </a:r>
            <a:r>
              <a:rPr lang="sr-Cyrl-CS" baseline="-25000">
                <a:latin typeface="Century Schoolbook" pitchFamily="18" charset="0"/>
              </a:rPr>
              <a:t>t</a:t>
            </a:r>
            <a:r>
              <a:rPr lang="sr-Cyrl-CS">
                <a:latin typeface="Century Schoolbook" pitchFamily="18" charset="0"/>
              </a:rPr>
              <a:t> </a:t>
            </a:r>
            <a:r>
              <a:rPr lang="en-US">
                <a:latin typeface="Century Schoolbook" pitchFamily="18" charset="0"/>
              </a:rPr>
              <a:t>- </a:t>
            </a:r>
            <a:r>
              <a:rPr lang="sr-Cyrl-CS">
                <a:latin typeface="Century Schoolbook" pitchFamily="18" charset="0"/>
              </a:rPr>
              <a:t>очекивана вредност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sr-Cyrl-CS">
                <a:latin typeface="Century Schoolbook" pitchFamily="18" charset="0"/>
              </a:rPr>
              <a:t> Σ</a:t>
            </a:r>
            <a:r>
              <a:rPr lang="sr-Cyrl-CS" baseline="-25000">
                <a:latin typeface="Century Schoolbook" pitchFamily="18" charset="0"/>
              </a:rPr>
              <a:t>t</a:t>
            </a:r>
            <a:r>
              <a:rPr lang="sr-Cyrl-CS">
                <a:latin typeface="Century Schoolbook" pitchFamily="18" charset="0"/>
              </a:rPr>
              <a:t> </a:t>
            </a:r>
            <a:r>
              <a:rPr lang="en-US">
                <a:latin typeface="Century Schoolbook" pitchFamily="18" charset="0"/>
              </a:rPr>
              <a:t>- </a:t>
            </a:r>
            <a:r>
              <a:rPr lang="sr-Cyrl-CS">
                <a:latin typeface="Century Schoolbook" pitchFamily="18" charset="0"/>
              </a:rPr>
              <a:t>коваријанса вектора стања </a:t>
            </a:r>
          </a:p>
          <a:p>
            <a:r>
              <a:rPr lang="sr-Cyrl-CS">
                <a:latin typeface="Century Schoolbook" pitchFamily="18" charset="0"/>
              </a:rPr>
              <a:t>         система</a:t>
            </a:r>
          </a:p>
          <a:p>
            <a:endParaRPr lang="en-US"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sr-Cyrl-CS">
                <a:latin typeface="Century Schoolbook" pitchFamily="18" charset="0"/>
              </a:rPr>
              <a:t> </a:t>
            </a:r>
            <a:r>
              <a:rPr lang="en-US">
                <a:latin typeface="Century Schoolbook" pitchFamily="18" charset="0"/>
              </a:rPr>
              <a:t>u</a:t>
            </a:r>
            <a:r>
              <a:rPr lang="sr-Cyrl-CS" baseline="-25000">
                <a:latin typeface="Century Schoolbook" pitchFamily="18" charset="0"/>
              </a:rPr>
              <a:t>t </a:t>
            </a:r>
            <a:r>
              <a:rPr lang="en-US">
                <a:latin typeface="Century Schoolbook" pitchFamily="18" charset="0"/>
              </a:rPr>
              <a:t>- </a:t>
            </a:r>
            <a:r>
              <a:rPr lang="sr-Cyrl-CS">
                <a:latin typeface="Century Schoolbook" pitchFamily="18" charset="0"/>
              </a:rPr>
              <a:t>вектор управљања 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sr-Cyrl-CS">
                <a:latin typeface="Century Schoolbook" pitchFamily="18" charset="0"/>
              </a:rPr>
              <a:t> </a:t>
            </a:r>
            <a:r>
              <a:rPr lang="en-US">
                <a:latin typeface="Century Schoolbook" pitchFamily="18" charset="0"/>
              </a:rPr>
              <a:t>z</a:t>
            </a:r>
            <a:r>
              <a:rPr lang="sr-Cyrl-CS" baseline="-25000">
                <a:latin typeface="Century Schoolbook" pitchFamily="18" charset="0"/>
              </a:rPr>
              <a:t>t</a:t>
            </a:r>
            <a:r>
              <a:rPr lang="en-US" baseline="-25000">
                <a:latin typeface="Century Schoolbook" pitchFamily="18" charset="0"/>
              </a:rPr>
              <a:t>  </a:t>
            </a:r>
            <a:r>
              <a:rPr lang="sr-Latn-CS">
                <a:latin typeface="Century Schoolbook" pitchFamily="18" charset="0"/>
              </a:rPr>
              <a:t>- </a:t>
            </a:r>
            <a:r>
              <a:rPr lang="sr-Cyrl-CS">
                <a:latin typeface="Century Schoolbook" pitchFamily="18" charset="0"/>
              </a:rPr>
              <a:t>вектор мерења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sr-Cyrl-CS">
                <a:latin typeface="Century Schoolbook" pitchFamily="18" charset="0"/>
              </a:rPr>
              <a:t> G</a:t>
            </a:r>
            <a:r>
              <a:rPr lang="sr-Cyrl-CS" baseline="-25000">
                <a:latin typeface="Century Schoolbook" pitchFamily="18" charset="0"/>
              </a:rPr>
              <a:t>t </a:t>
            </a:r>
            <a:r>
              <a:rPr lang="sr-Cyrl-CS">
                <a:latin typeface="Century Schoolbook" pitchFamily="18" charset="0"/>
              </a:rPr>
              <a:t>- Јакобијан матрица промене </a:t>
            </a:r>
          </a:p>
          <a:p>
            <a:r>
              <a:rPr lang="sr-Cyrl-CS">
                <a:latin typeface="Century Schoolbook" pitchFamily="18" charset="0"/>
              </a:rPr>
              <a:t>        функције модела кретања у </a:t>
            </a:r>
          </a:p>
          <a:p>
            <a:r>
              <a:rPr lang="sr-Cyrl-CS">
                <a:latin typeface="Century Schoolbook" pitchFamily="18" charset="0"/>
              </a:rPr>
              <a:t>        односу на положај робота</a:t>
            </a:r>
          </a:p>
          <a:p>
            <a:endParaRPr lang="en-US"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sr-Cyrl-CS">
                <a:latin typeface="Century Schoolbook" pitchFamily="18" charset="0"/>
              </a:rPr>
              <a:t> H</a:t>
            </a:r>
            <a:r>
              <a:rPr lang="sr-Cyrl-CS" baseline="-25000">
                <a:latin typeface="Century Schoolbook" pitchFamily="18" charset="0"/>
              </a:rPr>
              <a:t>t</a:t>
            </a:r>
            <a:r>
              <a:rPr lang="sr-Cyrl-CS">
                <a:latin typeface="Century Schoolbook" pitchFamily="18" charset="0"/>
              </a:rPr>
              <a:t> - Јакобијан матрица  промене </a:t>
            </a:r>
          </a:p>
          <a:p>
            <a:r>
              <a:rPr lang="sr-Cyrl-CS">
                <a:latin typeface="Century Schoolbook" pitchFamily="18" charset="0"/>
              </a:rPr>
              <a:t>          мерења услед промене </a:t>
            </a:r>
          </a:p>
          <a:p>
            <a:r>
              <a:rPr lang="sr-Cyrl-CS">
                <a:latin typeface="Century Schoolbook" pitchFamily="18" charset="0"/>
              </a:rPr>
              <a:t>          координата  положаја мобилног    </a:t>
            </a:r>
          </a:p>
          <a:p>
            <a:r>
              <a:rPr lang="sr-Cyrl-CS">
                <a:latin typeface="Century Schoolbook" pitchFamily="18" charset="0"/>
              </a:rPr>
              <a:t>          робота </a:t>
            </a:r>
            <a:endParaRPr lang="sr-Latn-CS">
              <a:latin typeface="Century Schoolbook" pitchFamily="18" charset="0"/>
            </a:endParaRP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entury Schoolbook" pitchFamily="18" charset="0"/>
            </a:endParaRPr>
          </a:p>
        </p:txBody>
      </p:sp>
      <p:grpSp>
        <p:nvGrpSpPr>
          <p:cNvPr id="4" name="Group 11"/>
          <p:cNvGrpSpPr>
            <a:grpSpLocks noChangeAspect="1"/>
          </p:cNvGrpSpPr>
          <p:nvPr/>
        </p:nvGrpSpPr>
        <p:grpSpPr bwMode="auto">
          <a:xfrm>
            <a:off x="5105400" y="5410200"/>
            <a:ext cx="3897313" cy="1219200"/>
            <a:chOff x="2939" y="4101"/>
            <a:chExt cx="4663" cy="896"/>
          </a:xfrm>
        </p:grpSpPr>
        <p:grpSp>
          <p:nvGrpSpPr>
            <p:cNvPr id="15375" name="Group 12"/>
            <p:cNvGrpSpPr>
              <a:grpSpLocks/>
            </p:cNvGrpSpPr>
            <p:nvPr/>
          </p:nvGrpSpPr>
          <p:grpSpPr bwMode="auto">
            <a:xfrm>
              <a:off x="4308" y="4101"/>
              <a:ext cx="1751" cy="896"/>
              <a:chOff x="708" y="3179"/>
              <a:chExt cx="1751" cy="896"/>
            </a:xfrm>
          </p:grpSpPr>
          <p:sp>
            <p:nvSpPr>
              <p:cNvPr id="15378" name="AutoShape 13"/>
              <p:cNvSpPr>
                <a:spLocks noChangeArrowheads="1"/>
              </p:cNvSpPr>
              <p:nvPr/>
            </p:nvSpPr>
            <p:spPr bwMode="auto">
              <a:xfrm>
                <a:off x="708" y="3260"/>
                <a:ext cx="774" cy="815"/>
              </a:xfrm>
              <a:prstGeom prst="curvedRightArrow">
                <a:avLst>
                  <a:gd name="adj1" fmla="val 21059"/>
                  <a:gd name="adj2" fmla="val 42119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r-Latn-CS">
                  <a:latin typeface="Century Schoolbook" pitchFamily="18" charset="0"/>
                </a:endParaRPr>
              </a:p>
            </p:txBody>
          </p:sp>
          <p:sp>
            <p:nvSpPr>
              <p:cNvPr id="15379" name="AutoShape 14"/>
              <p:cNvSpPr>
                <a:spLocks noChangeArrowheads="1"/>
              </p:cNvSpPr>
              <p:nvPr/>
            </p:nvSpPr>
            <p:spPr bwMode="auto">
              <a:xfrm rot="10427975">
                <a:off x="1685" y="3179"/>
                <a:ext cx="774" cy="815"/>
              </a:xfrm>
              <a:prstGeom prst="curvedRightArrow">
                <a:avLst>
                  <a:gd name="adj1" fmla="val 21059"/>
                  <a:gd name="adj2" fmla="val 42119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r-Latn-CS">
                  <a:latin typeface="Century Schoolbook" pitchFamily="18" charset="0"/>
                </a:endParaRPr>
              </a:p>
            </p:txBody>
          </p:sp>
        </p:grpSp>
        <p:sp>
          <p:nvSpPr>
            <p:cNvPr id="15376" name="Text Box 15"/>
            <p:cNvSpPr txBox="1">
              <a:spLocks noChangeArrowheads="1"/>
            </p:cNvSpPr>
            <p:nvPr/>
          </p:nvSpPr>
          <p:spPr bwMode="auto">
            <a:xfrm>
              <a:off x="2939" y="4157"/>
              <a:ext cx="1550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sr-Cyrl-CS" sz="1400">
                  <a:latin typeface="Century Schoolbook" pitchFamily="18" charset="0"/>
                </a:rPr>
                <a:t>предикција</a:t>
              </a:r>
              <a:endParaRPr lang="sr-Latn-CS" sz="1400">
                <a:latin typeface="Century Schoolbook" pitchFamily="18" charset="0"/>
              </a:endParaRPr>
            </a:p>
          </p:txBody>
        </p:sp>
        <p:sp>
          <p:nvSpPr>
            <p:cNvPr id="85" name="Text Box 16"/>
            <p:cNvSpPr txBox="1">
              <a:spLocks noChangeArrowheads="1"/>
            </p:cNvSpPr>
            <p:nvPr/>
          </p:nvSpPr>
          <p:spPr bwMode="auto">
            <a:xfrm>
              <a:off x="6128" y="4717"/>
              <a:ext cx="1474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sr-Cyrl-CS" sz="1400" dirty="0">
                  <a:latin typeface="+mj-lt"/>
                </a:rPr>
                <a:t>корекција</a:t>
              </a:r>
              <a:endParaRPr lang="sr-Latn-CS" sz="1400" dirty="0">
                <a:latin typeface="+mj-lt"/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4267200" y="2463800"/>
            <a:ext cx="43434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89" name="Rectangle 88"/>
          <p:cNvSpPr/>
          <p:nvPr/>
        </p:nvSpPr>
        <p:spPr>
          <a:xfrm>
            <a:off x="4267200" y="3581400"/>
            <a:ext cx="43434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5374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2EB62A-0EC6-400E-AD9D-92E07C7928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88" grpId="0" animBg="1"/>
      <p:bldP spid="88" grpId="1" animBg="1"/>
      <p:bldP spid="89" grpId="0" animBg="1"/>
      <p:bldP spid="8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52588"/>
            <a:ext cx="5410200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536575"/>
            <a:ext cx="8534400" cy="579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sr-Cyrl-CS" sz="2600" dirty="0" smtClean="0"/>
              <a:t>ТЕОРИЈСКЕ ОСНОВЕ </a:t>
            </a:r>
            <a:r>
              <a:rPr lang="sr-Latn-CS" sz="2600" dirty="0" smtClean="0"/>
              <a:t/>
            </a:r>
            <a:br>
              <a:rPr lang="sr-Latn-CS" sz="2600" dirty="0" smtClean="0"/>
            </a:br>
            <a:r>
              <a:rPr lang="sr-Cyrl-CS" sz="2600" dirty="0" smtClean="0"/>
              <a:t>ПРИМЕЊЕНИХ РЕШЕЊА</a:t>
            </a:r>
            <a:endParaRPr lang="x-none" sz="260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685800"/>
            <a:ext cx="838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12" descr="Lego_logo_mali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28600" y="1143000"/>
            <a:ext cx="8534400" cy="457200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sr-Cyrl-CS" sz="2400" dirty="0">
                <a:latin typeface="+mn-lt"/>
              </a:rPr>
              <a:t>Естимација положаја мобилног робота</a:t>
            </a:r>
            <a:endParaRPr lang="x-none" sz="2400" cap="small" noProof="1">
              <a:latin typeface="+mn-lt"/>
              <a:ea typeface="+mj-ea"/>
              <a:cs typeface="Arial" charset="0"/>
            </a:endParaRPr>
          </a:p>
        </p:txBody>
      </p:sp>
      <p:grpSp>
        <p:nvGrpSpPr>
          <p:cNvPr id="16391" name="Group 11"/>
          <p:cNvGrpSpPr>
            <a:grpSpLocks noChangeAspect="1"/>
          </p:cNvGrpSpPr>
          <p:nvPr/>
        </p:nvGrpSpPr>
        <p:grpSpPr bwMode="auto">
          <a:xfrm>
            <a:off x="5943600" y="3429000"/>
            <a:ext cx="2828925" cy="914400"/>
            <a:chOff x="2843" y="4101"/>
            <a:chExt cx="4512" cy="896"/>
          </a:xfrm>
        </p:grpSpPr>
        <p:grpSp>
          <p:nvGrpSpPr>
            <p:cNvPr id="16396" name="Group 12"/>
            <p:cNvGrpSpPr>
              <a:grpSpLocks/>
            </p:cNvGrpSpPr>
            <p:nvPr/>
          </p:nvGrpSpPr>
          <p:grpSpPr bwMode="auto">
            <a:xfrm>
              <a:off x="4308" y="4101"/>
              <a:ext cx="1751" cy="896"/>
              <a:chOff x="708" y="3179"/>
              <a:chExt cx="1751" cy="896"/>
            </a:xfrm>
          </p:grpSpPr>
          <p:sp>
            <p:nvSpPr>
              <p:cNvPr id="16399" name="AutoShape 13"/>
              <p:cNvSpPr>
                <a:spLocks noChangeArrowheads="1"/>
              </p:cNvSpPr>
              <p:nvPr/>
            </p:nvSpPr>
            <p:spPr bwMode="auto">
              <a:xfrm>
                <a:off x="708" y="3260"/>
                <a:ext cx="774" cy="815"/>
              </a:xfrm>
              <a:prstGeom prst="curvedRightArrow">
                <a:avLst>
                  <a:gd name="adj1" fmla="val 21059"/>
                  <a:gd name="adj2" fmla="val 42119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r-Latn-CS">
                  <a:latin typeface="Century Schoolbook" pitchFamily="18" charset="0"/>
                </a:endParaRPr>
              </a:p>
            </p:txBody>
          </p:sp>
          <p:sp>
            <p:nvSpPr>
              <p:cNvPr id="16400" name="AutoShape 14"/>
              <p:cNvSpPr>
                <a:spLocks noChangeArrowheads="1"/>
              </p:cNvSpPr>
              <p:nvPr/>
            </p:nvSpPr>
            <p:spPr bwMode="auto">
              <a:xfrm rot="10427975">
                <a:off x="1685" y="3179"/>
                <a:ext cx="774" cy="815"/>
              </a:xfrm>
              <a:prstGeom prst="curvedRightArrow">
                <a:avLst>
                  <a:gd name="adj1" fmla="val 21059"/>
                  <a:gd name="adj2" fmla="val 42119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r-Latn-CS">
                  <a:latin typeface="Century Schoolbook" pitchFamily="18" charset="0"/>
                </a:endParaRPr>
              </a:p>
            </p:txBody>
          </p:sp>
        </p:grpSp>
        <p:sp>
          <p:nvSpPr>
            <p:cNvPr id="16397" name="Text Box 15"/>
            <p:cNvSpPr txBox="1">
              <a:spLocks noChangeArrowheads="1"/>
            </p:cNvSpPr>
            <p:nvPr/>
          </p:nvSpPr>
          <p:spPr bwMode="auto">
            <a:xfrm>
              <a:off x="2843" y="4157"/>
              <a:ext cx="164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sr-Cyrl-CS" sz="1200">
                  <a:latin typeface="Century Schoolbook" pitchFamily="18" charset="0"/>
                </a:rPr>
                <a:t>предикција</a:t>
              </a:r>
              <a:endParaRPr lang="sr-Latn-CS" sz="1200">
                <a:latin typeface="Century Schoolbook" pitchFamily="18" charset="0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5881" y="4717"/>
              <a:ext cx="147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sr-Cyrl-CS" sz="1200" dirty="0">
                  <a:latin typeface="+mj-lt"/>
                </a:rPr>
                <a:t>корекција</a:t>
              </a:r>
              <a:endParaRPr lang="sr-Latn-CS" sz="1200" dirty="0">
                <a:latin typeface="+mj-lt"/>
              </a:endParaRPr>
            </a:p>
          </p:txBody>
        </p:sp>
      </p:grp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00200"/>
            <a:ext cx="54737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5954713" y="3494088"/>
            <a:ext cx="9906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7" name="Oval 16"/>
          <p:cNvSpPr/>
          <p:nvPr/>
        </p:nvSpPr>
        <p:spPr>
          <a:xfrm>
            <a:off x="7824788" y="4062413"/>
            <a:ext cx="9906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639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57DB0-C7A2-422B-811E-1322ACCC4B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3796</TotalTime>
  <Words>921</Words>
  <Application>Microsoft Office PowerPoint</Application>
  <PresentationFormat>On-screen Show (4:3)</PresentationFormat>
  <Paragraphs>293</Paragraphs>
  <Slides>22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Slide 1</vt:lpstr>
      <vt:lpstr>САДРЖАЈ</vt:lpstr>
      <vt:lpstr>УВОД</vt:lpstr>
      <vt:lpstr>УВОД</vt:lpstr>
      <vt:lpstr>   УПРАВЉАЧКИ АЛГОРИТАМ </vt:lpstr>
      <vt:lpstr>   ТЕОРИЈСКЕ ОСНОВЕ  ПРИМЕЊЕНИХ РЕШЕЊА</vt:lpstr>
      <vt:lpstr>   ТЕОРИЈСКЕ ОСНОВЕ  ПРИМЕЊЕНИХ РЕШЕЊА</vt:lpstr>
      <vt:lpstr>   ТЕОРИЈСКЕ ОСНОВЕ  ПРИМЕЊЕНИХ РЕШЕЊА</vt:lpstr>
      <vt:lpstr>   ТЕОРИЈСКЕ ОСНОВЕ  ПРИМЕЊЕНИХ РЕШЕЊА</vt:lpstr>
      <vt:lpstr>   ТЕОРИЈСКЕ ОСНОВЕ  ПРИМЕЊЕНИХ РЕШЕЊА</vt:lpstr>
      <vt:lpstr>   ТЕОРИЈСКЕ ОСНОВЕ  ПРИМЕЊЕНИХ РЕШЕЊА</vt:lpstr>
      <vt:lpstr>   ТЕОРИЈСКЕ ОСНОВЕ  ПРИМЕЊЕНИХ РЕШЕЊА</vt:lpstr>
      <vt:lpstr>   ТЕОРИЈСКЕ ОСНОВЕ  ПРИМЕЊЕНИХ РЕШЕЊА</vt:lpstr>
      <vt:lpstr>   ТЕОРИЈСКЕ ОСНОВЕ  ПРИМЕЊЕНИХ РЕШЕЊА</vt:lpstr>
      <vt:lpstr>   ТЕОРИЈСКЕ ОСНОВЕ  ПРИМЕЊЕНИХ РЕШЕЊА</vt:lpstr>
      <vt:lpstr>   ТЕОРИЈСКЕ ОСНОВЕ  ПРИМЕЊЕНИХ РЕШЕЊА</vt:lpstr>
      <vt:lpstr>   ТЕОРИЈСКЕ ОСНОВЕ  ПРИМЕЊЕНИХ РЕШЕЊА</vt:lpstr>
      <vt:lpstr>   ЕКСПЕРИМЕНТАЛНИ РЕЗУЛТАТИ</vt:lpstr>
      <vt:lpstr>   ЕКСПЕРИМЕНТАЛНИ РЕЗУЛТАТИ</vt:lpstr>
      <vt:lpstr>   ЕКСПЕРИМЕНТАЛНИ РЕЗУЛТАТИ</vt:lpstr>
      <vt:lpstr>   ЗАКЉУЧАК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JUPITER_2010</dc:title>
  <dc:subject> МОБИЛНИ РОБОТ У УНУТРАШЊЕМ ТРАНСПОРТУ МАТЕРИЈАЛА ИНТЕЛИГЕНТНОГ ТЕХНОЛОШКОГ СИСТЕМА - ЕДУКАЦИЈА И РАЗВОЈ - </dc:subject>
  <dc:creator>MPETROVIC_NLUKIC_NVUKOVIC_ZMILJKOVIC_MFB</dc:creator>
  <cp:lastModifiedBy>Najdan</cp:lastModifiedBy>
  <cp:revision>271</cp:revision>
  <dcterms:created xsi:type="dcterms:W3CDTF">2010-02-18T10:06:15Z</dcterms:created>
  <dcterms:modified xsi:type="dcterms:W3CDTF">2010-05-11T13:45:31Z</dcterms:modified>
</cp:coreProperties>
</file>