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91" r:id="rId5"/>
    <p:sldId id="260" r:id="rId6"/>
    <p:sldId id="292" r:id="rId7"/>
    <p:sldId id="262" r:id="rId8"/>
    <p:sldId id="274" r:id="rId9"/>
    <p:sldId id="278" r:id="rId10"/>
    <p:sldId id="277" r:id="rId11"/>
    <p:sldId id="276" r:id="rId12"/>
    <p:sldId id="275" r:id="rId13"/>
    <p:sldId id="279" r:id="rId14"/>
    <p:sldId id="294" r:id="rId15"/>
    <p:sldId id="293" r:id="rId16"/>
    <p:sldId id="280" r:id="rId17"/>
    <p:sldId id="296" r:id="rId18"/>
    <p:sldId id="281" r:id="rId19"/>
    <p:sldId id="283" r:id="rId20"/>
    <p:sldId id="284" r:id="rId21"/>
    <p:sldId id="285" r:id="rId22"/>
    <p:sldId id="286" r:id="rId23"/>
    <p:sldId id="288" r:id="rId24"/>
    <p:sldId id="289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95" r:id="rId36"/>
    <p:sldId id="27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>
        <p:scale>
          <a:sx n="74" d="100"/>
          <a:sy n="74" d="100"/>
        </p:scale>
        <p:origin x="-145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AA71C-E324-40EF-B86B-44F09EFD5D55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08EE1-5B2E-45E4-A611-4B1FFAD71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66B68-3F82-4CD3-9C8B-72E1BBA76106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05BA2-2422-4FAC-AF8E-05885FD6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x-none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x-none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x-none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5BA2-2422-4FAC-AF8E-05885FD666B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Cyrl-RS" smtClean="0"/>
              <a:t>-  Интелигентни технолошки системи -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BD491E-65F0-4D3B-9C0B-24E0A791B878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sr-Cyrl-RS" smtClean="0"/>
              <a:t>Група 4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79D573-7FE4-47F8-BD12-2CF0F12F1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A727-3FB1-46C7-A57A-030C6AFC41EE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Група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96C5-0747-4F30-93D3-087473B29397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Група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CC8F74-E1B7-4DEF-8AC8-2D5BC39D6D90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79D573-7FE4-47F8-BD12-2CF0F12F1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sr-Cyrl-RS" smtClean="0"/>
              <a:t>Група 4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C46336-38D9-4AC1-BA93-58ABEF8E6075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sr-Cyrl-RS" smtClean="0"/>
              <a:t>Група 4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79D573-7FE4-47F8-BD12-2CF0F12F1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5F2A-A097-4CBC-B7BB-85CF8CFB7855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Група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45A4-AA30-4182-BBA8-AF91B55FC840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Група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CEA732-0A73-4DBF-BACC-FD7CCF4819B2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79D573-7FE4-47F8-BD12-2CF0F12F1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sr-Cyrl-RS" smtClean="0"/>
              <a:t>Група 4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DAF7-75FE-4F7A-ABCF-4215F981AE55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Група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C732CA-3152-42ED-8096-589767B10E1D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79D573-7FE4-47F8-BD12-2CF0F12F1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sr-Cyrl-RS" smtClean="0"/>
              <a:t>Група 4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8ABA05-B3F3-4967-8242-4C666110F8CC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79D573-7FE4-47F8-BD12-2CF0F12F1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sr-Cyrl-RS" smtClean="0"/>
              <a:t>Група 4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6F4C20-92D8-40F5-8A82-1EB283779377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sr-Cyrl-RS" smtClean="0"/>
              <a:t>Група 4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79D573-7FE4-47F8-BD12-2CF0F12F1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bUBMFbw"/>
          <p:cNvPicPr>
            <a:picLocks noChangeAspect="1" noChangeArrowheads="1"/>
          </p:cNvPicPr>
          <p:nvPr/>
        </p:nvPicPr>
        <p:blipFill>
          <a:blip r:embed="rId2" cstate="print">
            <a:lum bright="6000" contrast="1000"/>
          </a:blip>
          <a:srcRect/>
          <a:stretch>
            <a:fillRect/>
          </a:stretch>
        </p:blipFill>
        <p:spPr bwMode="auto">
          <a:xfrm>
            <a:off x="1071538" y="214290"/>
            <a:ext cx="12213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500298" y="142852"/>
            <a:ext cx="58579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Универзитет у Београду - Машински факултет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Дипломске академске студије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МОДУЛ ЗА ПРОИЗВОДНО МАШИНСТВО</a:t>
            </a:r>
          </a:p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2174" y="2285992"/>
            <a:ext cx="73718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Интелигентни технолошки системи</a:t>
            </a:r>
          </a:p>
          <a:p>
            <a:pPr algn="ctr"/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Пројектни задатак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0129" y="3857628"/>
            <a:ext cx="35739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Група 4:</a:t>
            </a:r>
          </a:p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Антонијевић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Стеван    1103/08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Живановић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Бранко      1132/08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Марјановић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Матија      1155/08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Матијевић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Немања      1044/08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Недељковић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Саша       1174/08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6286520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Београд, 19.02.2010.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14546" y="3714752"/>
            <a:ext cx="32191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Предметни наставници:</a:t>
            </a:r>
          </a:p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1600" dirty="0" smtClean="0">
                <a:latin typeface="Arial" pitchFamily="34" charset="0"/>
                <a:cs typeface="Arial" pitchFamily="34" charset="0"/>
              </a:rPr>
              <a:t>Проф. Др Зоран Миљковић</a:t>
            </a:r>
          </a:p>
          <a:p>
            <a:r>
              <a:rPr lang="sr-Cyrl-RS" sz="1600" dirty="0" smtClean="0">
                <a:latin typeface="Arial" pitchFamily="34" charset="0"/>
                <a:cs typeface="Arial" pitchFamily="34" charset="0"/>
              </a:rPr>
              <a:t>Проф. Др Бојан Бабић</a:t>
            </a:r>
          </a:p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Предметни сарадници:</a:t>
            </a:r>
          </a:p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CS" sz="1600" dirty="0" smtClean="0">
                <a:latin typeface="Arial" pitchFamily="34" charset="0"/>
                <a:cs typeface="Arial" pitchFamily="34" charset="0"/>
              </a:rPr>
              <a:t>Најдан Вуковић, дипл. маш.инж</a:t>
            </a:r>
            <a:endParaRPr lang="sr-Cyrl-R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1600" dirty="0" smtClean="0">
                <a:latin typeface="Arial" pitchFamily="34" charset="0"/>
                <a:cs typeface="Arial" pitchFamily="34" charset="0"/>
              </a:rPr>
              <a:t>Др Божица Бојовић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79091" y="4964917"/>
            <a:ext cx="25003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85984" y="1143000"/>
          <a:ext cx="4573118" cy="5214958"/>
        </p:xfrm>
        <a:graphic>
          <a:graphicData uri="http://schemas.openxmlformats.org/presentationml/2006/ole">
            <p:oleObj spid="_x0000_s3074" name="Visio" r:id="rId4" imgW="8782812" imgH="11996547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7857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Arial" pitchFamily="34" charset="0"/>
                <a:cs typeface="Arial" pitchFamily="34" charset="0"/>
              </a:rPr>
              <a:t>Имплементација модела кретања у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MATLAB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7143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dirty="0" smtClean="0">
                <a:latin typeface="Arial" pitchFamily="34" charset="0"/>
                <a:cs typeface="Arial" pitchFamily="34" charset="0"/>
              </a:rPr>
              <a:t>Имплементација А* алгоритма</a:t>
            </a:r>
            <a:endParaRPr lang="sr-Cyrl-R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2"/>
            <a:ext cx="3576635" cy="3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285860"/>
            <a:ext cx="407196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642910" y="5000636"/>
          <a:ext cx="4440785" cy="642942"/>
        </p:xfrm>
        <a:graphic>
          <a:graphicData uri="http://schemas.openxmlformats.org/presentationml/2006/ole">
            <p:oleObj spid="_x0000_s4098" r:id="rId6" imgW="2832100" imgH="406400" progId="Equation.DSMT4">
              <p:embed/>
            </p:oleObj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71472" y="5643578"/>
          <a:ext cx="4500594" cy="571504"/>
        </p:xfrm>
        <a:graphic>
          <a:graphicData uri="http://schemas.openxmlformats.org/presentationml/2006/ole">
            <p:oleObj spid="_x0000_s4099" r:id="rId7" imgW="2411953" imgH="317362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29256" y="5000636"/>
            <a:ext cx="2783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r-Cyrl-RS" i="1" dirty="0" smtClean="0">
                <a:latin typeface="Arial" pitchFamily="34" charset="0"/>
                <a:cs typeface="Arial" pitchFamily="34" charset="0"/>
              </a:rPr>
              <a:t>ЕУКЛИДСКА НОРМА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r-Cyrl-RS" i="1" dirty="0" smtClean="0">
                <a:latin typeface="Arial" pitchFamily="34" charset="0"/>
                <a:cs typeface="Arial" pitchFamily="34" charset="0"/>
              </a:rPr>
              <a:t>МЕНХЕТН НОРМА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71810"/>
            <a:ext cx="834376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7143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dirty="0" smtClean="0">
                <a:latin typeface="Arial" pitchFamily="34" charset="0"/>
                <a:cs typeface="Arial" pitchFamily="34" charset="0"/>
              </a:rPr>
              <a:t>Имплементација А* алгоритма</a:t>
            </a:r>
            <a:endParaRPr lang="sr-Cyrl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2690820" y="1381122"/>
          <a:ext cx="2952750" cy="1619250"/>
        </p:xfrm>
        <a:graphic>
          <a:graphicData uri="http://schemas.openxmlformats.org/presentationml/2006/ole">
            <p:oleObj spid="_x0000_s67585" name="AutoCAD Drawing" r:id="rId5" imgW="12744450" imgH="5972175" progId="AutoCAD.Drawing.17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rbUBMFbw"/>
          <p:cNvPicPr>
            <a:picLocks noChangeAspect="1" noChangeArrowheads="1"/>
          </p:cNvPicPr>
          <p:nvPr/>
        </p:nvPicPr>
        <p:blipFill>
          <a:blip r:embed="rId2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507209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7143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dirty="0" smtClean="0">
                <a:latin typeface="Arial" pitchFamily="34" charset="0"/>
                <a:cs typeface="Arial" pitchFamily="34" charset="0"/>
              </a:rPr>
              <a:t>Имплементација А* алгоритма</a:t>
            </a:r>
            <a:endParaRPr lang="sr-Cyrl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29388" y="1571612"/>
            <a:ext cx="16430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put2 =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10     0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20     0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30     0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40     0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50     0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50    10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50    20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50    30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50    40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x-none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1285860"/>
            <a:ext cx="80752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Arial" pitchFamily="34" charset="0"/>
                <a:cs typeface="Arial" pitchFamily="34" charset="0"/>
              </a:rPr>
              <a:t>Примена Калмановог филтера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1785926"/>
          <a:ext cx="4214842" cy="4214839"/>
        </p:xfrm>
        <a:graphic>
          <a:graphicData uri="http://schemas.openxmlformats.org/drawingml/2006/table">
            <a:tbl>
              <a:tblPr/>
              <a:tblGrid>
                <a:gridCol w="2106401"/>
                <a:gridCol w="2108441"/>
              </a:tblGrid>
              <a:tr h="53098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i="1" noProof="0" dirty="0" smtClean="0">
                          <a:latin typeface="Arial"/>
                          <a:ea typeface="Calibri"/>
                          <a:cs typeface="Times New Roman"/>
                        </a:rPr>
                        <a:t>Позиције које мобилни робот треба да оствари</a:t>
                      </a:r>
                      <a:endParaRPr lang="sr-Cyrl-RS" sz="1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i="1" noProof="0" smtClean="0">
                          <a:latin typeface="Arial"/>
                          <a:ea typeface="Calibri"/>
                          <a:cs typeface="Times New Roman"/>
                        </a:rPr>
                        <a:t>Позиција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i="1" noProof="0" smtClean="0">
                          <a:latin typeface="Arial"/>
                          <a:ea typeface="Calibri"/>
                          <a:cs typeface="Times New Roman"/>
                        </a:rPr>
                        <a:t>Координате позиције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М2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50, 40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М3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50, 60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М4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50, 10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М56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50, 70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С5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0, 0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К1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dirty="0" smtClean="0">
                          <a:latin typeface="Arial"/>
                          <a:ea typeface="Calibri"/>
                          <a:cs typeface="Times New Roman"/>
                        </a:rPr>
                        <a:t>10, 50</a:t>
                      </a:r>
                      <a:endParaRPr lang="sr-Cyrl-RS" sz="1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GrbUBMFbw"/>
          <p:cNvPicPr>
            <a:picLocks noChangeAspect="1" noChangeArrowheads="1"/>
          </p:cNvPicPr>
          <p:nvPr/>
        </p:nvPicPr>
        <p:blipFill>
          <a:blip r:embed="rId2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35004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1099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Arial" pitchFamily="34" charset="0"/>
                <a:cs typeface="Arial" pitchFamily="34" charset="0"/>
              </a:rPr>
              <a:t>Верификација рада робота у радном окружењу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rbUBMFbw"/>
          <p:cNvPicPr>
            <a:picLocks noChangeAspect="1" noChangeArrowheads="1"/>
          </p:cNvPicPr>
          <p:nvPr/>
        </p:nvPicPr>
        <p:blipFill>
          <a:blip r:embed="rId2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285749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dirty="0" smtClean="0">
                <a:latin typeface="Arial" pitchFamily="34" charset="0"/>
                <a:cs typeface="Arial" pitchFamily="34" charset="0"/>
              </a:rPr>
              <a:t>Симулација процеса применом софтвера AnyLogic</a:t>
            </a:r>
            <a:endParaRPr lang="sr-Cyrl-R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rbUBMFbw"/>
          <p:cNvPicPr>
            <a:picLocks noChangeAspect="1" noChangeArrowheads="1"/>
          </p:cNvPicPr>
          <p:nvPr/>
        </p:nvPicPr>
        <p:blipFill>
          <a:blip r:embed="rId2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4414" y="1142985"/>
          <a:ext cx="6858048" cy="5011307"/>
        </p:xfrm>
        <a:graphic>
          <a:graphicData uri="http://schemas.openxmlformats.org/drawingml/2006/table">
            <a:tbl>
              <a:tblPr/>
              <a:tblGrid>
                <a:gridCol w="1653450"/>
                <a:gridCol w="1089771"/>
                <a:gridCol w="1371609"/>
                <a:gridCol w="1371609"/>
                <a:gridCol w="1371609"/>
              </a:tblGrid>
              <a:tr h="26707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i="1" noProof="0" dirty="0" smtClean="0">
                          <a:latin typeface="Arial"/>
                          <a:ea typeface="Calibri"/>
                          <a:cs typeface="Times New Roman"/>
                        </a:rPr>
                        <a:t>Технолошки процеси</a:t>
                      </a:r>
                      <a:endParaRPr lang="sr-Cyrl-RS" sz="1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2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Машина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Transport fuse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Mainbusbar support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Support d800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Busbar 2L1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Маказе за сечење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ЦНЦ машина за пробијање и просецање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7 – 8 - 9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ЦНЦ хидраулична апкант преса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3,5 – 4 - 4,5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15 -16 - 17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Машина за исецање профила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2 - 2,5 - 3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95 - 96,5 - 98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Стубна бушилица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15 – 16 - 17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Кружна тестера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11 – 12 - 13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Оштрилица алата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Линија за обраду делова од бакра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47 – 49 - 51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643570" y="1285860"/>
          <a:ext cx="3000396" cy="2245052"/>
        </p:xfrm>
        <a:graphic>
          <a:graphicData uri="http://schemas.openxmlformats.org/drawingml/2006/table">
            <a:tbl>
              <a:tblPr/>
              <a:tblGrid>
                <a:gridCol w="907096"/>
                <a:gridCol w="2093300"/>
              </a:tblGrid>
              <a:tr h="18487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100" i="1" noProof="0" dirty="0" smtClean="0">
                          <a:latin typeface="Arial"/>
                          <a:ea typeface="Calibri"/>
                          <a:cs typeface="Times New Roman"/>
                        </a:rPr>
                        <a:t>Списак машина у погону</a:t>
                      </a:r>
                      <a:endParaRPr lang="sr-Cyrl-RS" sz="11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000" b="1" noProof="0" smtClean="0">
                          <a:latin typeface="Arial"/>
                          <a:ea typeface="Calibri"/>
                          <a:cs typeface="Times New Roman"/>
                        </a:rPr>
                        <a:t>Машина</a:t>
                      </a:r>
                      <a:endParaRPr lang="sr-Cyrl-RS" sz="1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 b="1" noProof="0" smtClean="0">
                          <a:latin typeface="Arial"/>
                          <a:ea typeface="Calibri"/>
                          <a:cs typeface="Times New Roman"/>
                        </a:rPr>
                        <a:t>Опис</a:t>
                      </a:r>
                      <a:endParaRPr lang="sr-Cyrl-RS" sz="1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000" noProof="0" smtClean="0">
                          <a:latin typeface="Arial"/>
                          <a:ea typeface="Calibri"/>
                          <a:cs typeface="Times New Roman"/>
                        </a:rPr>
                        <a:t>М1</a:t>
                      </a:r>
                      <a:endParaRPr lang="sr-Cyrl-RS" sz="1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 noProof="0" smtClean="0">
                          <a:latin typeface="Arial"/>
                          <a:ea typeface="Calibri"/>
                          <a:cs typeface="Times New Roman"/>
                        </a:rPr>
                        <a:t>Маказе за сечење</a:t>
                      </a:r>
                      <a:endParaRPr lang="sr-Cyrl-RS" sz="1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000" noProof="0" smtClean="0">
                          <a:latin typeface="Arial"/>
                          <a:ea typeface="Calibri"/>
                          <a:cs typeface="Times New Roman"/>
                        </a:rPr>
                        <a:t>М2</a:t>
                      </a:r>
                      <a:endParaRPr lang="sr-Cyrl-RS" sz="1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 noProof="0" smtClean="0">
                          <a:latin typeface="Arial"/>
                          <a:ea typeface="Calibri"/>
                          <a:cs typeface="Times New Roman"/>
                        </a:rPr>
                        <a:t>ЦНЦ машина за пробијање и просецање</a:t>
                      </a:r>
                      <a:endParaRPr lang="sr-Cyrl-RS" sz="1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000" noProof="0" smtClean="0">
                          <a:latin typeface="Arial"/>
                          <a:ea typeface="Calibri"/>
                          <a:cs typeface="Times New Roman"/>
                        </a:rPr>
                        <a:t>М3</a:t>
                      </a:r>
                      <a:endParaRPr lang="sr-Cyrl-RS" sz="1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 noProof="0" smtClean="0">
                          <a:latin typeface="Arial"/>
                          <a:ea typeface="Calibri"/>
                          <a:cs typeface="Times New Roman"/>
                        </a:rPr>
                        <a:t>ЦНЦ хидраулична апкант преса</a:t>
                      </a:r>
                      <a:endParaRPr lang="sr-Cyrl-RS" sz="1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000" noProof="0" smtClean="0">
                          <a:latin typeface="Arial"/>
                          <a:ea typeface="Calibri"/>
                          <a:cs typeface="Times New Roman"/>
                        </a:rPr>
                        <a:t>М4</a:t>
                      </a:r>
                      <a:endParaRPr lang="sr-Cyrl-RS" sz="1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 noProof="0" dirty="0" smtClean="0">
                          <a:latin typeface="Arial"/>
                          <a:ea typeface="Calibri"/>
                          <a:cs typeface="Times New Roman"/>
                        </a:rPr>
                        <a:t>Машина за исецање профила</a:t>
                      </a:r>
                      <a:endParaRPr lang="sr-Cyrl-RS" sz="1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000" noProof="0" smtClean="0">
                          <a:latin typeface="Arial"/>
                          <a:ea typeface="Calibri"/>
                          <a:cs typeface="Times New Roman"/>
                        </a:rPr>
                        <a:t>М5 и М6</a:t>
                      </a:r>
                      <a:endParaRPr lang="sr-Cyrl-RS" sz="1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 noProof="0" smtClean="0">
                          <a:latin typeface="Arial"/>
                          <a:ea typeface="Calibri"/>
                          <a:cs typeface="Times New Roman"/>
                        </a:rPr>
                        <a:t>Стубна бушилица</a:t>
                      </a:r>
                      <a:endParaRPr lang="sr-Cyrl-RS" sz="1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000" noProof="0" smtClean="0">
                          <a:latin typeface="Arial"/>
                          <a:ea typeface="Calibri"/>
                          <a:cs typeface="Times New Roman"/>
                        </a:rPr>
                        <a:t>М7</a:t>
                      </a:r>
                      <a:endParaRPr lang="sr-Cyrl-RS" sz="1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 noProof="0" smtClean="0">
                          <a:latin typeface="Arial"/>
                          <a:ea typeface="Calibri"/>
                          <a:cs typeface="Times New Roman"/>
                        </a:rPr>
                        <a:t>Кружна тестера</a:t>
                      </a:r>
                      <a:endParaRPr lang="sr-Cyrl-RS" sz="1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000" noProof="0" smtClean="0">
                          <a:latin typeface="Arial"/>
                          <a:ea typeface="Calibri"/>
                          <a:cs typeface="Times New Roman"/>
                        </a:rPr>
                        <a:t>М8</a:t>
                      </a:r>
                      <a:endParaRPr lang="sr-Cyrl-RS" sz="1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 noProof="0" smtClean="0">
                          <a:latin typeface="Arial"/>
                          <a:ea typeface="Calibri"/>
                          <a:cs typeface="Times New Roman"/>
                        </a:rPr>
                        <a:t>Оштрилица алата</a:t>
                      </a:r>
                      <a:endParaRPr lang="sr-Cyrl-RS" sz="1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000" noProof="0" smtClean="0">
                          <a:latin typeface="Arial"/>
                          <a:ea typeface="Calibri"/>
                          <a:cs typeface="Times New Roman"/>
                        </a:rPr>
                        <a:t>М9</a:t>
                      </a:r>
                      <a:endParaRPr lang="sr-Cyrl-RS" sz="1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 noProof="0" dirty="0" smtClean="0">
                          <a:latin typeface="Arial"/>
                          <a:ea typeface="Calibri"/>
                          <a:cs typeface="Times New Roman"/>
                        </a:rPr>
                        <a:t>Линија за обраду делова од бакра</a:t>
                      </a:r>
                      <a:endParaRPr lang="sr-Cyrl-RS" sz="1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51530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643570" y="3643315"/>
          <a:ext cx="3000396" cy="1981608"/>
        </p:xfrm>
        <a:graphic>
          <a:graphicData uri="http://schemas.openxmlformats.org/drawingml/2006/table">
            <a:tbl>
              <a:tblPr/>
              <a:tblGrid>
                <a:gridCol w="785818"/>
                <a:gridCol w="2214578"/>
              </a:tblGrid>
              <a:tr h="2216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000" i="1" noProof="0" dirty="0" smtClean="0">
                          <a:latin typeface="Arial"/>
                          <a:ea typeface="Calibri"/>
                          <a:cs typeface="Times New Roman"/>
                        </a:rPr>
                        <a:t>Списак</a:t>
                      </a:r>
                      <a:r>
                        <a:rPr lang="sr-Cyrl-RS" sz="1000" i="1" dirty="0" smtClean="0">
                          <a:latin typeface="Arial"/>
                          <a:ea typeface="Calibri"/>
                          <a:cs typeface="Times New Roman"/>
                        </a:rPr>
                        <a:t> складишта у погону</a:t>
                      </a:r>
                      <a:endParaRPr lang="sr-Cyrl-R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000" b="1" smtClean="0">
                          <a:latin typeface="Arial"/>
                          <a:ea typeface="Calibri"/>
                          <a:cs typeface="Times New Roman"/>
                        </a:rPr>
                        <a:t>Склади-ште</a:t>
                      </a:r>
                      <a:endParaRPr lang="sr-Cyrl-R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 b="1" smtClean="0">
                          <a:latin typeface="Arial"/>
                          <a:ea typeface="Calibri"/>
                          <a:cs typeface="Times New Roman"/>
                        </a:rPr>
                        <a:t>Опис</a:t>
                      </a:r>
                      <a:endParaRPr lang="sr-Cyrl-R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000" smtClean="0">
                          <a:latin typeface="Arial"/>
                          <a:ea typeface="Calibri"/>
                          <a:cs typeface="Times New Roman"/>
                        </a:rPr>
                        <a:t>С1</a:t>
                      </a:r>
                      <a:endParaRPr lang="sr-Cyrl-R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 smtClean="0">
                          <a:latin typeface="Arial"/>
                          <a:ea typeface="Calibri"/>
                          <a:cs typeface="Times New Roman"/>
                        </a:rPr>
                        <a:t>Улазно складиште полуфабриката (лима)</a:t>
                      </a:r>
                      <a:endParaRPr lang="sr-Cyrl-R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000" smtClean="0">
                          <a:latin typeface="Arial"/>
                          <a:ea typeface="Calibri"/>
                          <a:cs typeface="Times New Roman"/>
                        </a:rPr>
                        <a:t>С2</a:t>
                      </a:r>
                      <a:endParaRPr lang="sr-Cyrl-R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latin typeface="Arial"/>
                          <a:ea typeface="Calibri"/>
                          <a:cs typeface="Times New Roman"/>
                        </a:rPr>
                        <a:t>Складиште готових делова од лима</a:t>
                      </a:r>
                      <a:endParaRPr lang="sr-Cyrl-R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000" smtClean="0">
                          <a:latin typeface="Arial"/>
                          <a:ea typeface="Calibri"/>
                          <a:cs typeface="Times New Roman"/>
                        </a:rPr>
                        <a:t>С3</a:t>
                      </a:r>
                      <a:endParaRPr lang="sr-Cyrl-R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 smtClean="0">
                          <a:latin typeface="Arial"/>
                          <a:ea typeface="Calibri"/>
                          <a:cs typeface="Times New Roman"/>
                        </a:rPr>
                        <a:t>Складиште вијачне робе и компонената за монтажу</a:t>
                      </a:r>
                      <a:endParaRPr lang="sr-Cyrl-R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000" smtClean="0">
                          <a:latin typeface="Arial"/>
                          <a:ea typeface="Calibri"/>
                          <a:cs typeface="Times New Roman"/>
                        </a:rPr>
                        <a:t>С4</a:t>
                      </a:r>
                      <a:endParaRPr lang="sr-Cyrl-R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 smtClean="0">
                          <a:latin typeface="Arial"/>
                          <a:ea typeface="Calibri"/>
                          <a:cs typeface="Times New Roman"/>
                        </a:rPr>
                        <a:t>Складиште готових делова од бакра</a:t>
                      </a:r>
                      <a:endParaRPr lang="sr-Cyrl-R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latin typeface="Arial"/>
                          <a:ea typeface="Calibri"/>
                          <a:cs typeface="Times New Roman"/>
                        </a:rPr>
                        <a:t>С5</a:t>
                      </a:r>
                      <a:endParaRPr lang="sr-Cyrl-R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latin typeface="Arial"/>
                          <a:ea typeface="Calibri"/>
                          <a:cs typeface="Times New Roman"/>
                        </a:rPr>
                        <a:t>Складиште готових производа</a:t>
                      </a:r>
                      <a:endParaRPr lang="sr-Cyrl-R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7143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dirty="0" smtClean="0">
                <a:latin typeface="Arial" pitchFamily="34" charset="0"/>
                <a:cs typeface="Arial" pitchFamily="34" charset="0"/>
              </a:rPr>
              <a:t>Диспозициони план погона предузећа ,,XY”</a:t>
            </a:r>
            <a:endParaRPr lang="sr-Cyrl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rbUBMFbw"/>
          <p:cNvPicPr>
            <a:picLocks noChangeAspect="1" noChangeArrowheads="1"/>
          </p:cNvPicPr>
          <p:nvPr/>
        </p:nvPicPr>
        <p:blipFill>
          <a:blip r:embed="rId2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2972" y="1142990"/>
          <a:ext cx="7000931" cy="5054294"/>
        </p:xfrm>
        <a:graphic>
          <a:graphicData uri="http://schemas.openxmlformats.org/drawingml/2006/table">
            <a:tbl>
              <a:tblPr/>
              <a:tblGrid>
                <a:gridCol w="499261"/>
                <a:gridCol w="499966"/>
                <a:gridCol w="499966"/>
                <a:gridCol w="499966"/>
                <a:gridCol w="499966"/>
                <a:gridCol w="499966"/>
                <a:gridCol w="499966"/>
                <a:gridCol w="499966"/>
                <a:gridCol w="499966"/>
                <a:gridCol w="499966"/>
                <a:gridCol w="499966"/>
                <a:gridCol w="499966"/>
                <a:gridCol w="499966"/>
                <a:gridCol w="502078"/>
              </a:tblGrid>
              <a:tr h="327443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800" i="1" noProof="0" dirty="0" smtClean="0">
                          <a:latin typeface="Arial"/>
                          <a:ea typeface="Calibri"/>
                          <a:cs typeface="Times New Roman"/>
                        </a:rPr>
                        <a:t>Растојања између објеката у производном погону</a:t>
                      </a:r>
                      <a:endParaRPr lang="sr-Cyrl-R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М1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М2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М3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М4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М5,6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М7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М8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М9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С1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С2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С3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С4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С5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М1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М2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М3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М4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М5,6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М7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М8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М9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42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С1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42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43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С2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С3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С4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37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43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С5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7158" y="2428868"/>
            <a:ext cx="8286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Програмирање, обучавање и имплементација мобилног робота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LEGO®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Mindstorms®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NXT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у оквиру експерименталног модела технолошког окружења “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XY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Cyrl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Cyrl-RS" sz="2000" dirty="0" smtClean="0">
                <a:latin typeface="Arial" pitchFamily="34" charset="0"/>
                <a:cs typeface="Arial" pitchFamily="34" charset="0"/>
              </a:rPr>
              <a:t> Симулација процеса применом софтвера AnyLogic</a:t>
            </a:r>
          </a:p>
          <a:p>
            <a:pPr algn="just"/>
            <a:endParaRPr lang="sr-Cyrl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Cyrl-RS" sz="2000" dirty="0" smtClean="0">
                <a:latin typeface="Arial" pitchFamily="34" charset="0"/>
                <a:cs typeface="Arial" pitchFamily="34" charset="0"/>
              </a:rPr>
              <a:t> Пројектовање технолошког процеса применом компјутера (САРР)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120115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latin typeface="Arial" pitchFamily="34" charset="0"/>
                <a:cs typeface="Arial" pitchFamily="34" charset="0"/>
              </a:rPr>
              <a:t>Пројектни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задатак: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rbUBMFbw"/>
          <p:cNvPicPr>
            <a:picLocks noChangeAspect="1" noChangeArrowheads="1"/>
          </p:cNvPicPr>
          <p:nvPr/>
        </p:nvPicPr>
        <p:blipFill>
          <a:blip r:embed="rId2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68580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4291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dirty="0" smtClean="0">
                <a:latin typeface="Arial" pitchFamily="34" charset="0"/>
                <a:cs typeface="Arial" pitchFamily="34" charset="0"/>
              </a:rPr>
              <a:t>Симулациони модел процеса израде</a:t>
            </a:r>
          </a:p>
          <a:p>
            <a:pPr algn="ctr"/>
            <a:r>
              <a:rPr lang="sr-Cyrl-RS" sz="2400" dirty="0" smtClean="0">
                <a:latin typeface="Arial" pitchFamily="34" charset="0"/>
                <a:cs typeface="Arial" pitchFamily="34" charset="0"/>
              </a:rPr>
              <a:t> дела Transport fuse</a:t>
            </a:r>
            <a:endParaRPr lang="sr-Cyrl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rbUBMFbw"/>
          <p:cNvPicPr>
            <a:picLocks noChangeAspect="1" noChangeArrowheads="1"/>
          </p:cNvPicPr>
          <p:nvPr/>
        </p:nvPicPr>
        <p:blipFill>
          <a:blip r:embed="rId2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05039"/>
            <a:ext cx="6531704" cy="4252919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14947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Модел након завршетка симулација производног процеса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израде дела</a:t>
            </a:r>
            <a:r>
              <a:rPr lang="sr-Cyrl-R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Transport fuse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rbUBMFbw"/>
          <p:cNvPicPr>
            <a:picLocks noChangeAspect="1" noChangeArrowheads="1"/>
          </p:cNvPicPr>
          <p:nvPr/>
        </p:nvPicPr>
        <p:blipFill>
          <a:blip r:embed="rId2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76235"/>
            <a:ext cx="6215106" cy="515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7143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Нови диспозициони план погона предузећа ,,XY”</a:t>
            </a:r>
            <a:endParaRPr lang="sr-Cyrl-R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rbUBMFbw"/>
          <p:cNvPicPr>
            <a:picLocks noChangeAspect="1" noChangeArrowheads="1"/>
          </p:cNvPicPr>
          <p:nvPr/>
        </p:nvPicPr>
        <p:blipFill>
          <a:blip r:embed="rId2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57292" y="1214422"/>
          <a:ext cx="6643735" cy="5008740"/>
        </p:xfrm>
        <a:graphic>
          <a:graphicData uri="http://schemas.openxmlformats.org/drawingml/2006/table">
            <a:tbl>
              <a:tblPr/>
              <a:tblGrid>
                <a:gridCol w="473789"/>
                <a:gridCol w="474457"/>
                <a:gridCol w="474457"/>
                <a:gridCol w="474457"/>
                <a:gridCol w="474457"/>
                <a:gridCol w="474457"/>
                <a:gridCol w="474457"/>
                <a:gridCol w="474457"/>
                <a:gridCol w="474457"/>
                <a:gridCol w="474457"/>
                <a:gridCol w="474457"/>
                <a:gridCol w="474457"/>
                <a:gridCol w="474457"/>
                <a:gridCol w="476462"/>
              </a:tblGrid>
              <a:tr h="43925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i="1" noProof="0" smtClean="0">
                          <a:latin typeface="Arial"/>
                          <a:ea typeface="Calibri"/>
                          <a:cs typeface="Times New Roman"/>
                        </a:rPr>
                        <a:t>Растојања између објеката у производном погону према новом распореду</a:t>
                      </a: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400" noProof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М1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М2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М3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М4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М5,6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М7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М8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М9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С1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С2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С3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С4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С5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М1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400" noProof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36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М2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400" noProof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М3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400" noProof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М4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400" noProof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М5,6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400" noProof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М7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400" noProof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43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М8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400" noProof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38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М9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36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400" noProof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42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С1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42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400" noProof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43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С2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400" noProof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С3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400" noProof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С4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43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38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43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400" noProof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noProof="0" smtClean="0">
                          <a:latin typeface="Arial"/>
                          <a:ea typeface="Calibri"/>
                          <a:cs typeface="Times New Roman"/>
                        </a:rPr>
                        <a:t>С5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35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noProof="0" smtClean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sr-Cyrl-R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400" noProof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8" marR="6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rbUBMFbw"/>
          <p:cNvPicPr>
            <a:picLocks noChangeAspect="1" noChangeArrowheads="1"/>
          </p:cNvPicPr>
          <p:nvPr/>
        </p:nvPicPr>
        <p:blipFill>
          <a:blip r:embed="rId2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43042" y="571480"/>
          <a:ext cx="6096000" cy="154367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26351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Cyrl-RS" sz="1200" i="1" noProof="0" dirty="0" smtClean="0">
                          <a:latin typeface="Arial"/>
                          <a:ea typeface="Calibri"/>
                          <a:cs typeface="Times New Roman"/>
                        </a:rPr>
                        <a:t>Упоредне вредности резултата симулације за израду дела Transport fuse</a:t>
                      </a:r>
                      <a:endParaRPr lang="sr-Cyrl-RS" sz="12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3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200" noProof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Степен искоришћења машина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Број израђених комада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М2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М3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М4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Пројектовани распоред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0,978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0,489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0,305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3501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Предложени распоред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0,989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0,495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0,309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dirty="0" smtClean="0">
                          <a:latin typeface="Arial"/>
                          <a:ea typeface="Calibri"/>
                          <a:cs typeface="Times New Roman"/>
                        </a:rPr>
                        <a:t>3551</a:t>
                      </a:r>
                      <a:endParaRPr lang="sr-Cyrl-RS" sz="12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43042" y="2171082"/>
          <a:ext cx="6096000" cy="154367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26351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i="1" noProof="0" dirty="0" smtClean="0">
                          <a:latin typeface="Arial"/>
                          <a:ea typeface="Calibri"/>
                          <a:cs typeface="Times New Roman"/>
                        </a:rPr>
                        <a:t>Упоредне вредности резучтата симулације за израду дела Mainbusbar support</a:t>
                      </a:r>
                      <a:endParaRPr lang="sr-Cyrl-RS" sz="12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3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200" noProof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Степен искоришћења машина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Број израђених комада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М5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М6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М7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Пројектовани распоред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0,620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0,657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0,955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dirty="0" smtClean="0">
                          <a:latin typeface="Arial"/>
                          <a:ea typeface="Calibri"/>
                          <a:cs typeface="Times New Roman"/>
                        </a:rPr>
                        <a:t>2285</a:t>
                      </a:r>
                      <a:endParaRPr lang="sr-Cyrl-RS" sz="12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Предложени распоред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0,648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dirty="0" smtClean="0">
                          <a:latin typeface="Arial"/>
                          <a:ea typeface="Calibri"/>
                          <a:cs typeface="Times New Roman"/>
                        </a:rPr>
                        <a:t>0,636</a:t>
                      </a:r>
                      <a:endParaRPr lang="sr-Cyrl-RS" sz="12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0,959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dirty="0" smtClean="0">
                          <a:latin typeface="Arial"/>
                          <a:ea typeface="Calibri"/>
                          <a:cs typeface="Times New Roman"/>
                        </a:rPr>
                        <a:t>2298</a:t>
                      </a:r>
                      <a:endParaRPr lang="sr-Cyrl-RS" sz="12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43042" y="3832200"/>
          <a:ext cx="6096000" cy="1597064"/>
        </p:xfrm>
        <a:graphic>
          <a:graphicData uri="http://schemas.openxmlformats.org/drawingml/2006/table">
            <a:tbl>
              <a:tblPr/>
              <a:tblGrid>
                <a:gridCol w="1603911"/>
                <a:gridCol w="1603911"/>
                <a:gridCol w="1534398"/>
                <a:gridCol w="1353780"/>
              </a:tblGrid>
              <a:tr h="33084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i="1" noProof="0" dirty="0" smtClean="0">
                          <a:latin typeface="Arial"/>
                          <a:ea typeface="Calibri"/>
                          <a:cs typeface="Times New Roman"/>
                        </a:rPr>
                        <a:t>Упоредне вредности резултата симулације за израду дела Support d800</a:t>
                      </a:r>
                      <a:endParaRPr lang="sr-Cyrl-RS" sz="12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7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200" noProof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1535" marR="61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Степен искоришћења машина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Број израђених комада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М3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М4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Пројектовани распоред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0,209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0,994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295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Предложени распоред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0,199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0,994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dirty="0" smtClean="0">
                          <a:latin typeface="Arial"/>
                          <a:ea typeface="Calibri"/>
                          <a:cs typeface="Times New Roman"/>
                        </a:rPr>
                        <a:t>295</a:t>
                      </a:r>
                      <a:endParaRPr lang="sr-Cyrl-RS" sz="12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43042" y="5498968"/>
          <a:ext cx="6096000" cy="1001866"/>
        </p:xfrm>
        <a:graphic>
          <a:graphicData uri="http://schemas.openxmlformats.org/drawingml/2006/table">
            <a:tbl>
              <a:tblPr/>
              <a:tblGrid>
                <a:gridCol w="3837604"/>
                <a:gridCol w="2258396"/>
              </a:tblGrid>
              <a:tr h="2635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i="1" noProof="0" dirty="0" smtClean="0">
                          <a:latin typeface="Arial"/>
                          <a:ea typeface="Calibri"/>
                          <a:cs typeface="Times New Roman"/>
                        </a:rPr>
                        <a:t>Упоредне вредности резултата симулације за израду дела Busbar 2L1</a:t>
                      </a:r>
                      <a:endParaRPr lang="sr-Cyrl-RS" sz="12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Степен искоришћења машине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dirty="0" smtClean="0">
                          <a:latin typeface="Arial"/>
                          <a:ea typeface="Calibri"/>
                          <a:cs typeface="Times New Roman"/>
                        </a:rPr>
                        <a:t>Број израђених комада</a:t>
                      </a:r>
                      <a:endParaRPr lang="sr-Cyrl-RS" sz="12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1" noProof="0" smtClean="0">
                          <a:latin typeface="Arial"/>
                          <a:ea typeface="Calibri"/>
                          <a:cs typeface="Times New Roman"/>
                        </a:rPr>
                        <a:t>М9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smtClean="0">
                          <a:latin typeface="Arial"/>
                          <a:ea typeface="Calibri"/>
                          <a:cs typeface="Times New Roman"/>
                        </a:rPr>
                        <a:t>0,945</a:t>
                      </a:r>
                      <a:endParaRPr lang="sr-Cyrl-RS" sz="1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noProof="0" dirty="0" smtClean="0">
                          <a:latin typeface="Arial"/>
                          <a:ea typeface="Calibri"/>
                          <a:cs typeface="Times New Roman"/>
                        </a:rPr>
                        <a:t>554</a:t>
                      </a:r>
                      <a:endParaRPr lang="sr-Cyrl-RS" sz="12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14282" y="2786058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dirty="0" smtClean="0">
                <a:latin typeface="Arial" pitchFamily="34" charset="0"/>
                <a:cs typeface="Arial" pitchFamily="34" charset="0"/>
              </a:rPr>
              <a:t>Пројектовање технолошког процеса применом компјутера (САРР)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1472" y="1928802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Cyrl-RS" sz="2000" dirty="0" smtClean="0"/>
              <a:t>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Пошто је уочена геометријска сличност између задатих     </a:t>
            </a: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    делова, дошли смо до закључка да се за ове делове може </a:t>
            </a: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    применити концепт групне технологије.</a:t>
            </a:r>
          </a:p>
          <a:p>
            <a:pPr algn="just"/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3143248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Cyrl-RS" sz="2000" dirty="0" smtClean="0">
                <a:latin typeface="Arial" pitchFamily="34" charset="0"/>
                <a:cs typeface="Arial" pitchFamily="34" charset="0"/>
              </a:rPr>
              <a:t> Метод формирања фамилија који је коришћен у нашем пројекту  </a:t>
            </a: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    је класификација и кодирање. Овај метод претставља кључни     </a:t>
            </a: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    приступ у формирању фамилија и обезбеђује пуно </a:t>
            </a:r>
          </a:p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    искоришћење  погодности групне технологије.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464994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RS" dirty="0" smtClean="0"/>
              <a:t>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За потребе нашег пројекта конструисан је део претставник  </a:t>
            </a:r>
          </a:p>
          <a:p>
            <a:r>
              <a:rPr lang="sr-Cyrl-RS" sz="2000" dirty="0" smtClean="0">
                <a:latin typeface="Arial" pitchFamily="34" charset="0"/>
                <a:cs typeface="Arial" pitchFamily="34" charset="0"/>
              </a:rPr>
              <a:t>    наше фамилије делова.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59" y="1214422"/>
            <a:ext cx="185684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4306" y="1214422"/>
            <a:ext cx="1864087" cy="265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521328" y="1622284"/>
            <a:ext cx="26731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1214422"/>
            <a:ext cx="1857388" cy="273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2859605" y="1640933"/>
            <a:ext cx="2643206" cy="179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4007881"/>
            <a:ext cx="1919287" cy="285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Down Arrow 13"/>
          <p:cNvSpPr/>
          <p:nvPr/>
        </p:nvSpPr>
        <p:spPr>
          <a:xfrm rot="18417085">
            <a:off x="2188170" y="4015121"/>
            <a:ext cx="304686" cy="1124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336393">
            <a:off x="6041343" y="4024384"/>
            <a:ext cx="304686" cy="1124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642918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Примена софтвера masBaza</a:t>
            </a:r>
          </a:p>
          <a:p>
            <a:pPr algn="ctr"/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RS" sz="2400" dirty="0" smtClean="0">
                <a:latin typeface="Arial" pitchFamily="34" charset="0"/>
                <a:cs typeface="Arial" pitchFamily="34" charset="0"/>
              </a:rPr>
              <a:t>Кодирање делова фамилије помоћу Opitz кода и </a:t>
            </a:r>
          </a:p>
          <a:p>
            <a:pPr algn="ctr"/>
            <a:r>
              <a:rPr lang="sr-Cyrl-RS" sz="2400" dirty="0" smtClean="0">
                <a:latin typeface="Arial" pitchFamily="34" charset="0"/>
                <a:cs typeface="Arial" pitchFamily="34" charset="0"/>
              </a:rPr>
              <a:t>дефинисање операција </a:t>
            </a:r>
          </a:p>
        </p:txBody>
      </p:sp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4143372" y="400050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714620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643050"/>
            <a:ext cx="307183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4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285992"/>
            <a:ext cx="464347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4857752" y="3643314"/>
            <a:ext cx="571504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Излаз из софтвера masBazа</a:t>
            </a:r>
            <a:endParaRPr lang="sr-Cyrl-R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100010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Интелигентни мобилни робот</a:t>
            </a:r>
          </a:p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LEGO® 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Mindstorms®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NXT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C:\Users\matija\AppData\Local\Microsoft\Windows\Temporary Internet Files\Content.Word\IMG_44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116470"/>
            <a:ext cx="5286412" cy="395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7158" y="1428736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Софтвер Rezanje претставља базу података која се користи за добијање технолошког поступка израде дела.  Ова база података се састоји из осам модула који су међусобно независни један од другог.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glavni meni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785918" y="2500306"/>
            <a:ext cx="5643602" cy="37147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912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Примена софтвера Rezanje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2844" y="164305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PROTEH-R софтверски пакет је развијен као систем за аутоматизовано </a:t>
            </a:r>
            <a:r>
              <a:rPr lang="sr-Cyrl-RS" b="1" dirty="0" smtClean="0">
                <a:latin typeface="Arial" pitchFamily="34" charset="0"/>
                <a:cs typeface="Arial" pitchFamily="34" charset="0"/>
              </a:rPr>
              <a:t>про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јектовање </a:t>
            </a:r>
            <a:r>
              <a:rPr lang="sr-Cyrl-RS" b="1" dirty="0" smtClean="0">
                <a:latin typeface="Arial" pitchFamily="34" charset="0"/>
                <a:cs typeface="Arial" pitchFamily="34" charset="0"/>
              </a:rPr>
              <a:t>тех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нолошких процеса за класу </a:t>
            </a:r>
            <a:r>
              <a:rPr lang="sr-Cyrl-RS" b="1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отационих делова.</a:t>
            </a:r>
            <a:endParaRPr lang="sr-Cyrl-R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C:\Documents and Settings\Darko\Desktop\ITS\Proteh-r slike\opis dela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428868"/>
            <a:ext cx="528641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6912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Примена софтвера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PROTEH-R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Picture 8" descr="C:\Documents and Settings\Darko\Desktop\ITS\Proteh-r slike\teh postupak sa rezimim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1617" y="478331"/>
            <a:ext cx="6120765" cy="590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2844" y="1413205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Cyrl-RS" sz="2000" dirty="0" smtClean="0">
                <a:latin typeface="Arial" pitchFamily="34" charset="0"/>
                <a:cs typeface="Arial" pitchFamily="34" charset="0"/>
              </a:rPr>
              <a:t> SecoСut је софтвер предвиђен за потребе глодања, стругања и бушења. Кроз овај пројекат искоришћена су сва три његова модула.</a:t>
            </a:r>
            <a:endParaRPr lang="sr-Cyrl-R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H:\seco cat slike obradjene\izbor materijal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285992"/>
            <a:ext cx="500066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6912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Примена софтвера SecoСut</a:t>
            </a:r>
            <a:endParaRPr lang="sr-Cyrl-R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Picture 8" descr="H:\seco cat slike obradjene\parametri za precnik 50na 3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71612"/>
            <a:ext cx="407196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:\seco cat slike obradjene\slika g kod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414478"/>
            <a:ext cx="377200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6912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Примена софтвера SecoСut</a:t>
            </a:r>
            <a:endParaRPr lang="sr-Cyrl-R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14348" y="2500306"/>
            <a:ext cx="7858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Једноставнији поступак пројектовања технологије;</a:t>
            </a:r>
          </a:p>
          <a:p>
            <a:pPr algn="just">
              <a:buFont typeface="Wingdings" pitchFamily="2" charset="2"/>
              <a:buChar char="Ø"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Смањена физикалност приликом пројектовања технолошког поступка;</a:t>
            </a:r>
          </a:p>
          <a:p>
            <a:pPr algn="just">
              <a:buFont typeface="Wingdings" pitchFamily="2" charset="2"/>
              <a:buChar char="Ø"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Смањење обима папирологије;</a:t>
            </a:r>
          </a:p>
          <a:p>
            <a:pPr algn="just">
              <a:buFont typeface="Wingdings" pitchFamily="2" charset="2"/>
              <a:buChar char="Ø"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Квалитет технолошког поступка у великој мери зависи од искуства    технолога.</a:t>
            </a:r>
          </a:p>
          <a:p>
            <a:endParaRPr lang="sr-Cyrl-R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sr-Cyrl-R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sr-Cyrl-R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1189009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Пројектовање технолошког процеса применом компјутера (САРР)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221455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 smtClean="0">
                <a:latin typeface="Arial" pitchFamily="34" charset="0"/>
                <a:cs typeface="Arial" pitchFamily="34" charset="0"/>
              </a:rPr>
              <a:t>ХВАЛА  НА  ПАЖЊИ</a:t>
            </a:r>
          </a:p>
          <a:p>
            <a:pPr algn="ctr"/>
            <a:endParaRPr lang="sr-Cyrl-RS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RS" sz="4000" dirty="0" smtClean="0">
                <a:latin typeface="Arial" pitchFamily="34" charset="0"/>
                <a:cs typeface="Arial" pitchFamily="34" charset="0"/>
              </a:rPr>
              <a:t>ПИТАЊА?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596" y="1643050"/>
            <a:ext cx="814049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x-none" dirty="0" smtClean="0"/>
              <a:t>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Препознавање боје на основу очитаних вредности са оптичког сензора</a:t>
            </a:r>
          </a:p>
          <a:p>
            <a:r>
              <a:rPr lang="x-none" dirty="0" smtClean="0"/>
              <a:t>                                                  </a:t>
            </a:r>
          </a:p>
          <a:p>
            <a:endParaRPr lang="x-none" dirty="0" smtClean="0"/>
          </a:p>
          <a:p>
            <a:r>
              <a:rPr lang="x-none" dirty="0"/>
              <a:t> </a:t>
            </a:r>
            <a:r>
              <a:rPr lang="x-none" dirty="0" smtClean="0"/>
              <a:t>                                               </a:t>
            </a:r>
          </a:p>
          <a:p>
            <a:pPr algn="ctr"/>
            <a:endParaRPr lang="x-none" dirty="0" smtClean="0"/>
          </a:p>
          <a:p>
            <a:pPr algn="ctr"/>
            <a:endParaRPr lang="x-none" dirty="0" smtClean="0"/>
          </a:p>
          <a:p>
            <a:pPr algn="ctr"/>
            <a:endParaRPr lang="x-none" dirty="0" smtClean="0"/>
          </a:p>
          <a:p>
            <a:pPr algn="ctr"/>
            <a:endParaRPr lang="x-none" dirty="0" smtClean="0"/>
          </a:p>
          <a:p>
            <a:pPr algn="ctr"/>
            <a:endParaRPr lang="x-none" dirty="0" smtClean="0"/>
          </a:p>
          <a:p>
            <a:pPr algn="ctr"/>
            <a:endParaRPr lang="x-none" dirty="0" smtClean="0"/>
          </a:p>
          <a:p>
            <a:pPr algn="ctr"/>
            <a:endParaRPr lang="x-none" dirty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x-none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x-none" smtClean="0">
                <a:latin typeface="Arial" pitchFamily="34" charset="0"/>
                <a:cs typeface="Arial" pitchFamily="34" charset="0"/>
              </a:rPr>
              <a:t>Backpropagation”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- Перцептрон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x-none" smtClean="0">
                <a:latin typeface="Arial" pitchFamily="34" charset="0"/>
                <a:cs typeface="Arial" pitchFamily="34" charset="0"/>
              </a:rPr>
              <a:t>Одређивање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угла ротирања вратила мотора за постизање задатог угла </a:t>
            </a:r>
          </a:p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x-none" smtClean="0">
                <a:latin typeface="Arial" pitchFamily="34" charset="0"/>
                <a:cs typeface="Arial" pitchFamily="34" charset="0"/>
              </a:rPr>
              <a:t>ротације робота</a:t>
            </a:r>
            <a:endParaRPr lang="x-none" dirty="0"/>
          </a:p>
          <a:p>
            <a:pPr algn="ctr"/>
            <a:r>
              <a:rPr lang="x-none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Backpropagation”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x-none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10001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 smtClean="0">
                <a:latin typeface="Arial" pitchFamily="34" charset="0"/>
                <a:cs typeface="Arial" pitchFamily="34" charset="0"/>
              </a:rPr>
              <a:t>Примена вештачких неуронских мрежа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Perceptron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6314" y="2285992"/>
            <a:ext cx="3786214" cy="2214578"/>
          </a:xfrm>
          <a:prstGeom prst="rect">
            <a:avLst/>
          </a:prstGeom>
        </p:spPr>
      </p:pic>
      <p:pic>
        <p:nvPicPr>
          <p:cNvPr id="11" name="Picture 10" descr="BP neuronska mreza.bmp"/>
          <p:cNvPicPr/>
          <p:nvPr/>
        </p:nvPicPr>
        <p:blipFill>
          <a:blip r:embed="rId5"/>
          <a:stretch>
            <a:fillRect/>
          </a:stretch>
        </p:blipFill>
        <p:spPr>
          <a:xfrm>
            <a:off x="500034" y="2000240"/>
            <a:ext cx="3500462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Picture 8" descr="H:\untitl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000240"/>
            <a:ext cx="578647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12858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Примена ВНМ  за детекцију боје на основу очитаних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вредности</a:t>
            </a:r>
          </a:p>
          <a:p>
            <a:pPr algn="ctr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 са оптичког сензора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x-none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12858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>
                <a:latin typeface="Arial" pitchFamily="34" charset="0"/>
                <a:cs typeface="Arial" pitchFamily="34" charset="0"/>
              </a:rPr>
              <a:t>Примена ВНМ за одређивањена угла ротирања вратила мотора за постизање задатог угла ротације мобилног робота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1406" y="2285992"/>
          <a:ext cx="8715436" cy="3223041"/>
        </p:xfrm>
        <a:graphic>
          <a:graphicData uri="http://schemas.openxmlformats.org/drawingml/2006/table">
            <a:tbl>
              <a:tblPr/>
              <a:tblGrid>
                <a:gridCol w="714379"/>
                <a:gridCol w="444199"/>
                <a:gridCol w="507852"/>
                <a:gridCol w="507852"/>
                <a:gridCol w="507852"/>
                <a:gridCol w="508729"/>
                <a:gridCol w="508729"/>
                <a:gridCol w="508729"/>
                <a:gridCol w="508729"/>
                <a:gridCol w="508729"/>
                <a:gridCol w="508729"/>
                <a:gridCol w="508729"/>
                <a:gridCol w="508729"/>
                <a:gridCol w="508729"/>
                <a:gridCol w="508729"/>
                <a:gridCol w="508729"/>
                <a:gridCol w="437283"/>
              </a:tblGrid>
              <a:tr h="343245">
                <a:tc gridSpan="1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noProof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x-none" sz="1600" i="1" noProof="0" dirty="0" smtClean="0">
                          <a:latin typeface="Arial"/>
                          <a:ea typeface="Calibri"/>
                          <a:cs typeface="Times New Roman"/>
                        </a:rPr>
                        <a:t>Угао заокретања мобилног робота и вредности угла ротирања вратила мотора за дате углове заокретања</a:t>
                      </a:r>
                      <a:endParaRPr lang="x-none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23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Улазне вредности - угао заокретања мобилног робота [ </a:t>
                      </a:r>
                      <a:r>
                        <a:rPr lang="en-US" sz="800" baseline="30000"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]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45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45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90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90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120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120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150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150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180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180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800" noProof="0" dirty="0" smtClean="0">
                          <a:latin typeface="Arial"/>
                          <a:ea typeface="Calibri"/>
                          <a:cs typeface="Times New Roman"/>
                        </a:rPr>
                        <a:t>Узлазне вредности - угао ротирања вратила мотора</a:t>
                      </a:r>
                      <a:r>
                        <a:rPr lang="x-none" sz="800" baseline="0" noProof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x-none" sz="800" noProof="0" dirty="0" smtClean="0">
                          <a:latin typeface="Arial"/>
                          <a:ea typeface="Calibri"/>
                          <a:cs typeface="Times New Roman"/>
                        </a:rPr>
                        <a:t>[ </a:t>
                      </a:r>
                      <a:r>
                        <a:rPr lang="x-none" sz="800" baseline="30000" noProof="0" dirty="0" smtClean="0"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x-none" sz="800" noProof="0" dirty="0" smtClean="0">
                          <a:latin typeface="Arial"/>
                          <a:ea typeface="Calibri"/>
                          <a:cs typeface="Times New Roman"/>
                        </a:rPr>
                        <a:t>]</a:t>
                      </a:r>
                      <a:endParaRPr lang="x-none" sz="11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72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86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115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140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164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195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222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248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274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285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332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Picture 8" descr="C:\Documents and Settings\Darko\Desktop\ITS projekat\ITS_09_02_10\slike obucavanja mreza\Parametar 0.04\l_0.04_2_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000240"/>
            <a:ext cx="550072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12858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Примена ВНМ за одређивањена угла ротирања вратила мотора за постизање задатог угла ротације мобилног робота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00076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 smtClean="0">
                <a:latin typeface="Arial" pitchFamily="34" charset="0"/>
                <a:cs typeface="Arial" pitchFamily="34" charset="0"/>
              </a:rPr>
              <a:t>Резултат обучавања изабране  структуре неуронске мреже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14282" y="1214422"/>
          <a:ext cx="4933950" cy="3209925"/>
        </p:xfrm>
        <a:graphic>
          <a:graphicData uri="http://schemas.openxmlformats.org/presentationml/2006/ole">
            <p:oleObj spid="_x0000_s1027" name="Visio" r:id="rId4" imgW="8255225" imgH="5352592" progId="">
              <p:embed/>
            </p:oleObj>
          </a:graphicData>
        </a:graphic>
      </p:graphicFrame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571612"/>
            <a:ext cx="25395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4572008"/>
            <a:ext cx="39232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sr-Latn-RS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Latn-R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sr-Cyrl-R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 кратања на основу пређеног пута</a:t>
            </a:r>
            <a:endParaRPr kumimoji="0" lang="sr-Cyrl-R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85720" y="6286520"/>
            <a:ext cx="1214446" cy="365760"/>
          </a:xfrm>
        </p:spPr>
        <p:txBody>
          <a:bodyPr/>
          <a:lstStyle/>
          <a:p>
            <a:r>
              <a:rPr lang="sr-Cyrl-RS" sz="1800" dirty="0" smtClean="0">
                <a:latin typeface="Arial" pitchFamily="34" charset="0"/>
                <a:cs typeface="Arial" pitchFamily="34" charset="0"/>
              </a:rPr>
              <a:t>Група 4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- Интелигентни технолошки системи 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rbUBMFbw"/>
          <p:cNvPicPr>
            <a:picLocks noChangeAspect="1" noChangeArrowheads="1"/>
          </p:cNvPicPr>
          <p:nvPr/>
        </p:nvPicPr>
        <p:blipFill>
          <a:blip r:embed="rId3" cstate="print">
            <a:lum bright="6000" contrast="1000"/>
          </a:blip>
          <a:srcRect/>
          <a:stretch>
            <a:fillRect/>
          </a:stretch>
        </p:blipFill>
        <p:spPr bwMode="auto">
          <a:xfrm>
            <a:off x="280468" y="142876"/>
            <a:ext cx="10776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892300" dir="5400000" sx="50000" sy="5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sr-Latn-R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          </a:t>
            </a:r>
            <a:r>
              <a:rPr lang="sr-Cyrl-RS" sz="2400" dirty="0" smtClean="0">
                <a:latin typeface="Calibri"/>
                <a:ea typeface="Times New Roman" pitchFamily="18" charset="0"/>
                <a:cs typeface="Arial" pitchFamily="34" charset="0"/>
              </a:rPr>
              <a:t>„</a:t>
            </a:r>
            <a:r>
              <a:rPr lang="sr-Cyrl-R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Брзински</a:t>
            </a:r>
            <a:r>
              <a:rPr lang="sr-Cyrl-RS" sz="2400" dirty="0" smtClean="0"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lang="sr-Cyrl-R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модел кретања мобилног робота</a:t>
            </a:r>
            <a:endParaRPr kumimoji="0" lang="sr-Cyrl-R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143140" y="1134679"/>
          <a:ext cx="4929190" cy="3437329"/>
        </p:xfrm>
        <a:graphic>
          <a:graphicData uri="http://schemas.openxmlformats.org/presentationml/2006/ole">
            <p:oleObj spid="_x0000_s2050" name="Visio" r:id="rId4" imgW="8057007" imgH="5595747" progId="">
              <p:embed/>
            </p:oleObj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3718" y="4643446"/>
            <a:ext cx="62515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79D573-7FE4-47F8-BD12-2CF0F12F1FD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554</TotalTime>
  <Words>1723</Words>
  <Application>Microsoft Office PowerPoint</Application>
  <PresentationFormat>On-screen Show (4:3)</PresentationFormat>
  <Paragraphs>807</Paragraphs>
  <Slides>36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Oriel</vt:lpstr>
      <vt:lpstr>Visio</vt:lpstr>
      <vt:lpstr>MathType 6.0 Equation</vt:lpstr>
      <vt:lpstr>AutoCAD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Grupa 4</dc:creator>
  <cp:lastModifiedBy>matija</cp:lastModifiedBy>
  <cp:revision>94</cp:revision>
  <dcterms:created xsi:type="dcterms:W3CDTF">2010-02-17T13:32:36Z</dcterms:created>
  <dcterms:modified xsi:type="dcterms:W3CDTF">2010-02-19T09:20:59Z</dcterms:modified>
</cp:coreProperties>
</file>