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6" r:id="rId22"/>
    <p:sldId id="278" r:id="rId23"/>
    <p:sldId id="279" r:id="rId24"/>
    <p:sldId id="280" r:id="rId25"/>
    <p:sldId id="281" r:id="rId26"/>
    <p:sldId id="29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4" r:id="rId4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02" autoAdjust="0"/>
    <p:restoredTop sz="94660"/>
  </p:normalViewPr>
  <p:slideViewPr>
    <p:cSldViewPr>
      <p:cViewPr>
        <p:scale>
          <a:sx n="100" d="100"/>
          <a:sy n="100" d="100"/>
        </p:scale>
        <p:origin x="-378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5B70-5B50-4229-A6D7-BC08C905E3E3}" type="datetimeFigureOut">
              <a:rPr lang="en-US" smtClean="0"/>
              <a:pPr/>
              <a:t>12/18/2010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49533-F0C3-4263-95D3-B9DB2B4321FF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5D0B-944B-4B3F-85C7-6EEF5F3EACA4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6E01-976F-4E62-9179-3C9282CCC6F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4054-630D-4191-A8C9-C207AABECEE7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1386-D293-4BBA-8586-B23251F2433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6C56-D148-4024-B947-31F8E28714C7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6196-56C0-401D-A1C9-90BC03B1DE0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6972-77A3-4097-BFEC-48F09CE4EBE6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4BFB-FBF7-4DEE-BB85-4F4D32C658A8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6713-A39D-4C99-9C5F-8709E898E36A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6FAB-E67D-4BC5-8E83-9EAF0A1240A8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B6A9-8807-4B20-8119-734892EF6DCB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65A7-7B1D-4592-A7F8-F55F83D4BB9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6C00-4539-4B12-8E6C-0F5F08187D1C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A4A-E3C6-423D-9038-3AF2AFB437F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E3D7-49EA-4432-9A3B-30D906555A24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F20C-EF54-4A7D-9498-A8C8381EAA4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3E0C-C0F3-49A1-8C66-B81ADDEE573B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E764-F067-4379-AED6-096A9E95692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AAEC-4908-433F-A2E5-AB4A87D89185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DEFC-A702-42BC-84AC-7FD677C031A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417A-8837-4018-8D8C-6BAF402E7375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6D5B-B44B-457B-8C60-A59FD0C4C03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606E5A-A124-41E2-9D4F-883B8B43ECB1}" type="datetime1">
              <a:rPr lang="fr-FR" smtClean="0"/>
              <a:pPr>
                <a:defRPr/>
              </a:pPr>
              <a:t>18/12/2010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543BF-14FD-48CB-AEB9-FEE92286B78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anko\Desktop\Diplomski_Branko_Miloradovic\Prezentacija\prepreke_matlab_skraceno.avi" TargetMode="Externa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Branko\Desktop\Diplomski_Branko_Miloradovic\Prezentacija\19102010107.mp4" TargetMode="External"/><Relationship Id="rId1" Type="http://schemas.openxmlformats.org/officeDocument/2006/relationships/video" Target="file:///C:\Users\Branko\Desktop\Diplomski_Branko_Miloradovic\Prezentacija\19102010098.mp4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35716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Универзитет у Београду 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Машински факултет</a:t>
            </a:r>
            <a:endParaRPr lang="sr-Latn-R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00024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Бранко М. Милорадовић</a:t>
            </a:r>
            <a:endParaRPr lang="sr-Latn-R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5000636"/>
            <a:ext cx="5929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ДИПЛОМСКИ (М.</a:t>
            </a:r>
            <a:r>
              <a:rPr lang="sr-Latn-C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Sc.</a:t>
            </a:r>
            <a:r>
              <a:rPr lang="sr-Cyrl-C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РАД</a:t>
            </a:r>
            <a:endParaRPr lang="sr-Latn-C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sr-Latn-R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6286520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Београд, 2010.</a:t>
            </a:r>
            <a:endParaRPr lang="sr-Latn-C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sr-Latn-R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0" name="Picture 2" descr="GrbUBMF 2006 - srpski sa lentom color 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428760" cy="142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5720" y="3071810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Прилог развоју интелигентног понашања мобилног робота у дефинисаном технолошком окружењу коришћењем метода одлучивања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sr-Latn-R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0000" y="6572272"/>
            <a:ext cx="1000132" cy="228356"/>
          </a:xfrm>
          <a:prstGeom prst="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71604" y="0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Планирање и проналажење оптималне                                                   </a:t>
            </a:r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3.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786546" y="1285860"/>
            <a:ext cx="235745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путање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285992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>
                <a:latin typeface="Georgia" pitchFamily="18" charset="0"/>
              </a:rPr>
              <a:t>Постоје две основне парадигме за планирање путања</a:t>
            </a:r>
            <a:r>
              <a:rPr lang="sr-Cyrl-RS" sz="2400" dirty="0" smtClean="0">
                <a:latin typeface="Georgia" pitchFamily="18" charset="0"/>
              </a:rPr>
              <a:t>: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9394" y="3000372"/>
            <a:ext cx="88646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•"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Georgia" pitchFamily="18" charset="0"/>
              </a:rPr>
              <a:t>Локални приступ се обавља у </a:t>
            </a:r>
            <a:r>
              <a:rPr lang="sr-Latn-CS" sz="2400" i="1" dirty="0" smtClean="0">
                <a:latin typeface="Georgia" pitchFamily="18" charset="0"/>
              </a:rPr>
              <a:t>on-line </a:t>
            </a:r>
            <a:r>
              <a:rPr lang="sr-Latn-CS" sz="2400" dirty="0" smtClean="0">
                <a:latin typeface="Georgia" pitchFamily="18" charset="0"/>
              </a:rPr>
              <a:t>режиму коришћењем</a:t>
            </a:r>
            <a:endParaRPr lang="sr-Cyrl-RS" sz="2400" dirty="0" smtClean="0">
              <a:latin typeface="Georgia" pitchFamily="18" charset="0"/>
            </a:endParaRPr>
          </a:p>
          <a:p>
            <a:pPr lvl="0" algn="just"/>
            <a:r>
              <a:rPr lang="sr-Latn-CS" sz="2400" dirty="0" smtClean="0">
                <a:latin typeface="Georgia" pitchFamily="18" charset="0"/>
              </a:rPr>
              <a:t>малог броја познатих информација о простору, али је зато</a:t>
            </a:r>
            <a:endParaRPr lang="sr-Cyrl-RS" sz="2400" dirty="0" smtClean="0">
              <a:latin typeface="Georgia" pitchFamily="18" charset="0"/>
            </a:endParaRPr>
          </a:p>
          <a:p>
            <a:pPr lvl="0" algn="just"/>
            <a:r>
              <a:rPr lang="sr-Latn-CS" sz="2400" dirty="0" smtClean="0">
                <a:latin typeface="Georgia" pitchFamily="18" charset="0"/>
              </a:rPr>
              <a:t>неопходно стално добијање нових података путем сензора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8662" y="4549676"/>
            <a:ext cx="81756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Могуће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је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реаговати</a:t>
            </a:r>
            <a:r>
              <a:rPr lang="en-US" sz="2400" dirty="0" smtClean="0">
                <a:latin typeface="Georgia" pitchFamily="18" charset="0"/>
              </a:rPr>
              <a:t> на </a:t>
            </a:r>
            <a:r>
              <a:rPr lang="en-US" sz="2400" dirty="0" err="1" smtClean="0">
                <a:latin typeface="Georgia" pitchFamily="18" charset="0"/>
              </a:rPr>
              <a:t>непредвиђене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промене</a:t>
            </a:r>
            <a:r>
              <a:rPr lang="en-US" sz="2400" dirty="0" smtClean="0">
                <a:latin typeface="Georgia" pitchFamily="18" charset="0"/>
              </a:rPr>
              <a:t> и </a:t>
            </a:r>
            <a:r>
              <a:rPr lang="en-US" sz="2400" dirty="0" err="1" smtClean="0">
                <a:latin typeface="Georgia" pitchFamily="18" charset="0"/>
              </a:rPr>
              <a:t>не</a:t>
            </a:r>
            <a:endParaRPr lang="sr-Cyrl-RS" sz="2400" dirty="0" smtClean="0">
              <a:latin typeface="Georgia" pitchFamily="18" charset="0"/>
            </a:endParaRPr>
          </a:p>
          <a:p>
            <a:pPr lvl="0"/>
            <a:r>
              <a:rPr lang="en-US" sz="2400" dirty="0" err="1" smtClean="0">
                <a:latin typeface="Georgia" pitchFamily="18" charset="0"/>
              </a:rPr>
              <a:t>захтева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пуно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времена</a:t>
            </a:r>
            <a:r>
              <a:rPr lang="en-US" sz="2400" dirty="0" smtClean="0">
                <a:latin typeface="Georgia" pitchFamily="18" charset="0"/>
              </a:rPr>
              <a:t> за </a:t>
            </a:r>
            <a:r>
              <a:rPr lang="en-US" sz="2400" dirty="0" err="1" smtClean="0">
                <a:latin typeface="Georgia" pitchFamily="18" charset="0"/>
              </a:rPr>
              <a:t>израчунавање</a:t>
            </a:r>
            <a:r>
              <a:rPr lang="en-US" sz="2400" dirty="0" smtClean="0">
                <a:latin typeface="Georgia" pitchFamily="18" charset="0"/>
              </a:rPr>
              <a:t>.</a:t>
            </a:r>
            <a:endParaRPr lang="sr-Cyrl-RS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en-US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На </a:t>
            </a:r>
            <a:r>
              <a:rPr lang="en-US" sz="2400" dirty="0" err="1" smtClean="0">
                <a:latin typeface="Georgia" pitchFamily="18" charset="0"/>
              </a:rPr>
              <a:t>овај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начин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није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могуће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добити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оптималну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путању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pic>
        <p:nvPicPr>
          <p:cNvPr id="14" name="Picture 13" descr="Kheper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591" y="1142984"/>
            <a:ext cx="2357182" cy="17678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C 0.02586 -0.00672 0.05173 -0.01343 0.10347 -0.02755 C 0.1552 -0.04167 0.23177 -0.07801 0.31041 -0.08496 C 0.38906 -0.0919 0.47447 -0.08148 0.57586 -0.06898 C 0.67725 -0.05648 0.84704 -0.01852 0.91909 -0.00926 C 0.99114 -1.11111E-6 0.99375 -0.01297 1.00868 -0.01366 " pathEditMode="relative" ptsTypes="aaaaaA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okruz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34" y="1571612"/>
            <a:ext cx="296374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285852" y="0"/>
            <a:ext cx="7572396" cy="1285884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</a:t>
            </a:r>
            <a:r>
              <a:rPr lang="sr-Cyrl-RS" dirty="0" smtClean="0">
                <a:latin typeface="Georgia" pitchFamily="18" charset="0"/>
              </a:rPr>
              <a:t>ланирање и проналажење оптималне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sr-Cyrl-RS" dirty="0" smtClean="0">
                <a:latin typeface="Georgia" pitchFamily="18" charset="0"/>
              </a:rPr>
              <a:t>путање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3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857356" y="1714488"/>
          <a:ext cx="3286148" cy="4495099"/>
        </p:xfrm>
        <a:graphic>
          <a:graphicData uri="http://schemas.openxmlformats.org/presentationml/2006/ole">
            <p:oleObj spid="_x0000_s1025" name="Visio" r:id="rId4" imgW="3195560" imgH="4376163" progId="Visio.Drawing.11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500298" y="621166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Блок дијаграм планирања путање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621166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Модел технолошког окружења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2931522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215074" y="621166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Формирање графа видљивости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71612"/>
            <a:ext cx="2990879" cy="447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571612"/>
            <a:ext cx="2981338" cy="447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571612"/>
            <a:ext cx="3000396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43636" y="621166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Претраживање графа видљивости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Оптимална путања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pSp>
        <p:nvGrpSpPr>
          <p:cNvPr id="30" name="Group 29"/>
          <p:cNvGrpSpPr/>
          <p:nvPr/>
        </p:nvGrpSpPr>
        <p:grpSpPr>
          <a:xfrm>
            <a:off x="0" y="1214422"/>
            <a:ext cx="5715008" cy="5643578"/>
            <a:chOff x="0" y="1214422"/>
            <a:chExt cx="5715008" cy="5643578"/>
          </a:xfrm>
        </p:grpSpPr>
        <p:sp>
          <p:nvSpPr>
            <p:cNvPr id="26" name="Rectangle 25"/>
            <p:cNvSpPr/>
            <p:nvPr/>
          </p:nvSpPr>
          <p:spPr>
            <a:xfrm>
              <a:off x="0" y="1214422"/>
              <a:ext cx="5715008" cy="2286016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3500438"/>
              <a:ext cx="2714612" cy="335756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4876" y="3500438"/>
              <a:ext cx="1000132" cy="335756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14612" y="4143380"/>
              <a:ext cx="2071702" cy="271462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3" name="Oval 22"/>
          <p:cNvSpPr/>
          <p:nvPr/>
        </p:nvSpPr>
        <p:spPr>
          <a:xfrm>
            <a:off x="2714612" y="3357562"/>
            <a:ext cx="2000264" cy="92869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>
                <a:solidFill>
                  <a:srgbClr val="00B050"/>
                </a:solidFill>
              </a:ln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1500174"/>
          <a:ext cx="2868950" cy="4286280"/>
        </p:xfrm>
        <a:graphic>
          <a:graphicData uri="http://schemas.openxmlformats.org/presentationml/2006/ole">
            <p:oleObj spid="_x0000_s1028" name="Visio" r:id="rId9" imgW="2630034" imgH="3913767" progId="Visio.Drawing.11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1571612"/>
            <a:ext cx="3037424" cy="454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  <p:pic>
        <p:nvPicPr>
          <p:cNvPr id="33" name="Picture 32" descr="khepe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108703">
            <a:off x="8069207" y="5060758"/>
            <a:ext cx="554601" cy="415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31637E-6 L -0.11024 -0.25186 " pathEditMode="relative" ptsTypes="AA">
                                      <p:cBhvr>
                                        <p:cTn id="9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25209 L -0.18437 -0.47824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-0.47824 L -0.21579 -0.49931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5" grpId="1"/>
      <p:bldP spid="16" grpId="0" autoUpdateAnimBg="0"/>
      <p:bldP spid="16" grpId="1"/>
      <p:bldP spid="19" grpId="0" autoUpdateAnimBg="0"/>
      <p:bldP spid="19" grpId="1"/>
      <p:bldP spid="22" grpId="0" autoUpdateAnimBg="0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Имплементација метода одлучивања, базираних на машинском учењу, у домену препознавања постојања препрека током кретања мобилног робота </a:t>
            </a:r>
            <a:endParaRPr lang="sr-Cyrl-R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500306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Добијање информација о објектима у окружењу – ИЦ сензори;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Примена вештачких неуронских мрежа у домену препознавања постојања препрека;</a:t>
            </a: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Класификација препрека;</a:t>
            </a: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Ток информација унутар система интелигентног мобилног робота;</a:t>
            </a:r>
          </a:p>
          <a:p>
            <a:pPr>
              <a:buFont typeface="Arial" pitchFamily="34" charset="0"/>
              <a:buChar char="•"/>
            </a:pPr>
            <a:endParaRPr lang="sr-Latn-RS" sz="2400" dirty="0">
              <a:latin typeface="Georg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30000" y="0"/>
            <a:ext cx="671400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Инфрацрвени сензори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214546" y="1357298"/>
          <a:ext cx="2571750" cy="2276475"/>
        </p:xfrm>
        <a:graphic>
          <a:graphicData uri="http://schemas.openxmlformats.org/presentationml/2006/ole">
            <p:oleObj spid="_x0000_s24577" name="Visio" r:id="rId3" imgW="3646901" imgH="3214909" progId="Visio.Drawing.11">
              <p:embed/>
            </p:oleObj>
          </a:graphicData>
        </a:graphic>
      </p:graphicFrame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217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643174" y="3857628"/>
          <a:ext cx="5953125" cy="2743200"/>
        </p:xfrm>
        <a:graphic>
          <a:graphicData uri="http://schemas.openxmlformats.org/presentationml/2006/ole">
            <p:oleObj spid="_x0000_s24579" name="Visio" r:id="rId5" imgW="6117130" imgH="2842401" progId="Visio.Drawing.11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13</a:t>
            </a:fld>
            <a:endParaRPr lang="fr-CA" dirty="0"/>
          </a:p>
        </p:txBody>
      </p:sp>
      <p:pic>
        <p:nvPicPr>
          <p:cNvPr id="14" name="Picture 13" descr="khepera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857496"/>
            <a:ext cx="1143008" cy="85725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 rot="5400000">
            <a:off x="6514311" y="3094043"/>
            <a:ext cx="767833" cy="2232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7890" y="3246356"/>
            <a:ext cx="428628" cy="1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16" grpId="5" animBg="1"/>
      <p:bldP spid="16" grpId="6" animBg="1"/>
      <p:bldP spid="16" grpId="7" animBg="1"/>
      <p:bldP spid="16" grpId="8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30000" y="0"/>
            <a:ext cx="671400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Инфрацрвени сензори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3" name="Picture 12" descr="Ickepera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364" y="1142984"/>
            <a:ext cx="4881578" cy="3571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736" y="500063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Шум, ометања из околине  - лоше очитане вредности;</a:t>
            </a:r>
          </a:p>
          <a:p>
            <a:endParaRPr lang="sr-Cyrl-RS" dirty="0" smtClean="0">
              <a:latin typeface="Georgia" pitchFamily="18" charset="0"/>
            </a:endParaRPr>
          </a:p>
          <a:p>
            <a:endParaRPr lang="sr-Cyrl-RS" dirty="0" smtClean="0">
              <a:latin typeface="Georgia" pitchFamily="18" charset="0"/>
            </a:endParaRPr>
          </a:p>
          <a:p>
            <a:r>
              <a:rPr lang="sr-Cyrl-RS" dirty="0" smtClean="0">
                <a:latin typeface="Georgia" pitchFamily="18" charset="0"/>
              </a:rPr>
              <a:t>Обезбеђивање робусности система – ВНМ;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85918" y="121442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Georgia" pitchFamily="18" charset="0"/>
              </a:rPr>
              <a:t> </a:t>
            </a:r>
            <a:r>
              <a:rPr lang="sr-Latn-CS" u="sng" dirty="0" smtClean="0">
                <a:latin typeface="Georgia" pitchFamily="18" charset="0"/>
              </a:rPr>
              <a:t>Неуронска мрежа је парадигма вештачке интелигенције која се дефинише као конективни</a:t>
            </a:r>
            <a:r>
              <a:rPr lang="sr-Latn-CS" u="sng" baseline="30000" dirty="0" smtClean="0">
                <a:latin typeface="Georgia" pitchFamily="18" charset="0"/>
              </a:rPr>
              <a:t> </a:t>
            </a:r>
            <a:r>
              <a:rPr lang="sr-Latn-CS" u="sng" dirty="0" smtClean="0">
                <a:latin typeface="Georgia" pitchFamily="18" charset="0"/>
              </a:rPr>
              <a:t>модел за резоновање заснован на аналогији са мозгом, уз наглашену когнитивну</a:t>
            </a:r>
            <a:r>
              <a:rPr lang="sr-Latn-CS" u="sng" baseline="30000" dirty="0" smtClean="0">
                <a:latin typeface="Georgia" pitchFamily="18" charset="0"/>
              </a:rPr>
              <a:t> </a:t>
            </a:r>
            <a:r>
              <a:rPr lang="sr-Latn-CS" u="sng" dirty="0" smtClean="0">
                <a:latin typeface="Georgia" pitchFamily="18" charset="0"/>
              </a:rPr>
              <a:t>способност да учи и врши генерализацију стеченог знања. </a:t>
            </a:r>
            <a:endParaRPr lang="sr-Latn-RS" u="sng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28" y="3071810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Вештачка неуронска мрежа или конективни модел има три основне компоненте:</a:t>
            </a:r>
            <a:endParaRPr lang="en-US" dirty="0" smtClean="0">
              <a:latin typeface="Georgia" pitchFamily="18" charset="0"/>
            </a:endParaRPr>
          </a:p>
          <a:p>
            <a:r>
              <a:rPr lang="sr-Latn-CS" dirty="0" smtClean="0">
                <a:latin typeface="Georgia" pitchFamily="18" charset="0"/>
              </a:rPr>
              <a:t> </a:t>
            </a:r>
            <a:endParaRPr lang="en-US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latin typeface="Georgia" pitchFamily="18" charset="0"/>
              </a:rPr>
              <a:t>Неурон</a:t>
            </a:r>
            <a:r>
              <a:rPr lang="en-US" dirty="0" smtClean="0">
                <a:latin typeface="Georgia" pitchFamily="18" charset="0"/>
              </a:rPr>
              <a:t> - </a:t>
            </a:r>
            <a:r>
              <a:rPr lang="en-US" i="1" dirty="0" err="1" smtClean="0">
                <a:latin typeface="Georgia" pitchFamily="18" charset="0"/>
              </a:rPr>
              <a:t>процесирајући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елемент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прима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улазне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сигнале</a:t>
            </a:r>
            <a:r>
              <a:rPr lang="en-US" dirty="0" smtClean="0">
                <a:latin typeface="Georgia" pitchFamily="18" charset="0"/>
              </a:rPr>
              <a:t>/</a:t>
            </a:r>
            <a:r>
              <a:rPr lang="en-US" dirty="0" err="1" smtClean="0">
                <a:latin typeface="Georgia" pitchFamily="18" charset="0"/>
              </a:rPr>
              <a:t>информације</a:t>
            </a:r>
            <a:r>
              <a:rPr lang="en-US" dirty="0" smtClean="0">
                <a:latin typeface="Georgia" pitchFamily="18" charset="0"/>
              </a:rPr>
              <a:t> од </a:t>
            </a:r>
            <a:r>
              <a:rPr lang="en-US" dirty="0" err="1" smtClean="0">
                <a:latin typeface="Georgia" pitchFamily="18" charset="0"/>
              </a:rPr>
              <a:t>окружења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или</a:t>
            </a:r>
            <a:r>
              <a:rPr lang="en-US" dirty="0" smtClean="0">
                <a:latin typeface="Georgia" pitchFamily="18" charset="0"/>
              </a:rPr>
              <a:t> од </a:t>
            </a:r>
            <a:r>
              <a:rPr lang="en-US" dirty="0" err="1" smtClean="0">
                <a:latin typeface="Georgia" pitchFamily="18" charset="0"/>
              </a:rPr>
              <a:t>других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неурона</a:t>
            </a:r>
            <a:r>
              <a:rPr lang="sr-Cyrl-RS" dirty="0" smtClean="0">
                <a:latin typeface="Georgia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latin typeface="Georgia" pitchFamily="18" charset="0"/>
              </a:rPr>
              <a:t>Топологија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мреже</a:t>
            </a:r>
            <a:r>
              <a:rPr lang="en-US" dirty="0" smtClean="0">
                <a:latin typeface="Georgia" pitchFamily="18" charset="0"/>
              </a:rPr>
              <a:t> - </a:t>
            </a:r>
            <a:r>
              <a:rPr lang="en-US" dirty="0" err="1" smtClean="0">
                <a:latin typeface="Georgia" pitchFamily="18" charset="0"/>
              </a:rPr>
              <a:t>изглед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мреже</a:t>
            </a:r>
            <a:r>
              <a:rPr lang="en-US" dirty="0" smtClean="0">
                <a:latin typeface="Georgia" pitchFamily="18" charset="0"/>
              </a:rPr>
              <a:t>;</a:t>
            </a:r>
            <a:endParaRPr lang="sr-Cyrl-RS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latin typeface="Georgia" pitchFamily="18" charset="0"/>
              </a:rPr>
              <a:t>Алгоритам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учења</a:t>
            </a:r>
            <a:r>
              <a:rPr lang="en-US" dirty="0" smtClean="0">
                <a:latin typeface="Georgia" pitchFamily="18" charset="0"/>
              </a:rPr>
              <a:t>;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Georgia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3" name="Picture 12" descr="мрежа.w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08" y="1500174"/>
            <a:ext cx="4029075" cy="26570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00826" y="142873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Georgia" pitchFamily="18" charset="0"/>
              </a:rPr>
              <a:t>Вештачка неуронска мрежа са улазним, излазним и једним скривеним слојем. Број неурона у слојевима није ограничен, као ни број скривених слојева.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Топологија мреже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4857760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Georgia" pitchFamily="18" charset="0"/>
              </a:rPr>
              <a:t>Коришћена је </a:t>
            </a:r>
            <a:r>
              <a:rPr lang="sr-Latn-CS" i="1" dirty="0" smtClean="0">
                <a:latin typeface="Georgia" pitchFamily="18" charset="0"/>
              </a:rPr>
              <a:t>Backpropagation</a:t>
            </a:r>
            <a:r>
              <a:rPr lang="sr-Latn-CS" dirty="0" smtClean="0">
                <a:latin typeface="Georgia" pitchFamily="18" charset="0"/>
              </a:rPr>
              <a:t> (ВР) неуронска мрежа са циљем да се проблем нелинеарног пресликавања из улазног простора у излазни простор успешно реши, при чему се остварује модификација тежинских односа и између улазног и скривеног слоја неурона.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1928794" y="135729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Употребљен је Левенберг – Маркеов алгоритам учења;</a:t>
            </a:r>
          </a:p>
          <a:p>
            <a:endParaRPr lang="sr-Cyrl-RS" dirty="0" smtClean="0">
              <a:latin typeface="Georgia" pitchFamily="18" charset="0"/>
            </a:endParaRPr>
          </a:p>
          <a:p>
            <a:r>
              <a:rPr lang="sr-Cyrl-RS" dirty="0" smtClean="0">
                <a:latin typeface="Georgia" pitchFamily="18" charset="0"/>
              </a:rPr>
              <a:t>Сваки неурон има своју активациону функцију, а у случају ове мреже то је сигомоидна активациона функција.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18" name="Picture 17" descr="tansig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71802" y="2857496"/>
            <a:ext cx="4786346" cy="342902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1857356" y="178592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Друга врста ВНМ коришћених у овом раду су мреже са радијалним функцијама (МРФ).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928934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Када се MРФ мреже користе за решавање неког проблема неопходно је одредити :</a:t>
            </a:r>
            <a:endParaRPr lang="en-US" dirty="0" smtClean="0">
              <a:latin typeface="Georgia" pitchFamily="18" charset="0"/>
            </a:endParaRPr>
          </a:p>
          <a:p>
            <a:r>
              <a:rPr lang="sr-Latn-CS" dirty="0" smtClean="0">
                <a:latin typeface="Georgia" pitchFamily="18" charset="0"/>
              </a:rPr>
              <a:t> 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Број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неурона</a:t>
            </a:r>
            <a:r>
              <a:rPr lang="en-US" dirty="0" smtClean="0">
                <a:latin typeface="Georgia" pitchFamily="18" charset="0"/>
              </a:rPr>
              <a:t> у </a:t>
            </a:r>
            <a:r>
              <a:rPr lang="en-US" dirty="0" err="1" smtClean="0">
                <a:latin typeface="Georgia" pitchFamily="18" charset="0"/>
              </a:rPr>
              <a:t>скривеном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слоју</a:t>
            </a:r>
            <a:r>
              <a:rPr lang="en-US" dirty="0" smtClean="0">
                <a:latin typeface="Georg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Активациону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функцију</a:t>
            </a:r>
            <a:r>
              <a:rPr lang="en-US" dirty="0" smtClean="0">
                <a:latin typeface="Georg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Параметре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обучавања</a:t>
            </a:r>
            <a:r>
              <a:rPr lang="en-US" dirty="0" smtClean="0">
                <a:latin typeface="Georg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Тип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учења</a:t>
            </a:r>
            <a:r>
              <a:rPr lang="en-US" dirty="0" smtClean="0">
                <a:latin typeface="Georgia" pitchFamily="18" charset="0"/>
              </a:rPr>
              <a:t> (</a:t>
            </a:r>
            <a:r>
              <a:rPr lang="en-US" dirty="0" err="1" smtClean="0">
                <a:latin typeface="Georgia" pitchFamily="18" charset="0"/>
              </a:rPr>
              <a:t>надгледано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ненадгледано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или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комбиновани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приступ</a:t>
            </a:r>
            <a:r>
              <a:rPr lang="en-US" dirty="0" smtClean="0">
                <a:latin typeface="Georgia" pitchFamily="18" charset="0"/>
              </a:rPr>
              <a:t>);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Алгоритам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учења</a:t>
            </a:r>
            <a:r>
              <a:rPr lang="en-US" dirty="0" smtClean="0">
                <a:latin typeface="Georgia" pitchFamily="18" charset="0"/>
              </a:rPr>
              <a:t>;</a:t>
            </a:r>
          </a:p>
          <a:p>
            <a:endParaRPr lang="sr-Latn-R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071670" y="128586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За разлику од претходно поменутих мрежа МРФ мреже имају само један скривени слој. Активациона функција неурона је Гаусова функција.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643306" y="2285992"/>
          <a:ext cx="3609980" cy="2861859"/>
        </p:xfrm>
        <a:graphic>
          <a:graphicData uri="http://schemas.openxmlformats.org/presentationml/2006/ole">
            <p:oleObj spid="_x0000_s27649" name="Visio" r:id="rId3" imgW="4532847" imgH="3608742" progId="Visio.Drawing.11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6050" y="5286388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Мреже са радијалним функцијама су</a:t>
            </a:r>
            <a:r>
              <a:rPr lang="sr-Latn-CS" dirty="0" smtClean="0">
                <a:latin typeface="Georgia" pitchFamily="18" charset="0"/>
              </a:rPr>
              <a:t> добил</a:t>
            </a:r>
            <a:r>
              <a:rPr lang="sr-Cyrl-RS" dirty="0" smtClean="0">
                <a:latin typeface="Georgia" pitchFamily="18" charset="0"/>
              </a:rPr>
              <a:t>и</a:t>
            </a:r>
            <a:r>
              <a:rPr lang="sr-Latn-CS" dirty="0" smtClean="0">
                <a:latin typeface="Georgia" pitchFamily="18" charset="0"/>
              </a:rPr>
              <a:t> име због тога што је полупречник раздаљина која се користи као аргумент у активационој функцији. Што је неурон даље од тачке </a:t>
            </a:r>
            <a:r>
              <a:rPr lang="sr-Cyrl-RS" dirty="0" smtClean="0">
                <a:latin typeface="Georgia" pitchFamily="18" charset="0"/>
              </a:rPr>
              <a:t>за коју се рачуна растојање</a:t>
            </a:r>
            <a:r>
              <a:rPr lang="sr-Latn-CS" dirty="0" smtClean="0">
                <a:latin typeface="Georgia" pitchFamily="18" charset="0"/>
              </a:rPr>
              <a:t>, мање утицаја има.</a:t>
            </a:r>
            <a:endParaRPr lang="en-US" dirty="0" smtClean="0">
              <a:latin typeface="Georgia" pitchFamily="18" charset="0"/>
            </a:endParaRPr>
          </a:p>
          <a:p>
            <a:endParaRPr lang="sr-Latn-RS" dirty="0">
              <a:latin typeface="Georgia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19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70" y="0"/>
            <a:ext cx="6615112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Садржај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70" y="1214422"/>
            <a:ext cx="7072330" cy="58578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sz="2400" dirty="0" smtClean="0">
                <a:latin typeface="Georgia" pitchFamily="18" charset="0"/>
              </a:rPr>
              <a:t>Увод и поставка проблема;</a:t>
            </a:r>
          </a:p>
          <a:p>
            <a:pPr marL="514350" indent="-514350">
              <a:buFont typeface="+mj-lt"/>
              <a:buAutoNum type="arabicPeriod"/>
            </a:pPr>
            <a:endParaRPr lang="sr-Cyrl-R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2400" dirty="0" smtClean="0">
                <a:latin typeface="Georgia" pitchFamily="18" charset="0"/>
              </a:rPr>
              <a:t>Модел кретања;</a:t>
            </a:r>
          </a:p>
          <a:p>
            <a:pPr marL="514350" lvl="0" indent="-514350">
              <a:buFont typeface="+mj-lt"/>
              <a:buAutoNum type="arabicPeriod"/>
            </a:pPr>
            <a:endParaRPr lang="sr-Cyrl-R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2400" dirty="0" smtClean="0">
                <a:latin typeface="Georgia" pitchFamily="18" charset="0"/>
              </a:rPr>
              <a:t>Планирање и проналажење оптималне путање;</a:t>
            </a:r>
          </a:p>
          <a:p>
            <a:pPr marL="514350" lvl="0" indent="-514350">
              <a:buFont typeface="+mj-lt"/>
              <a:buAutoNum type="arabicPeriod"/>
            </a:pPr>
            <a:endParaRPr lang="sr-Cyrl-R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Georgia" pitchFamily="18" charset="0"/>
              </a:rPr>
              <a:t>Имплементација метода одлучивања, базираних на машинском учењу, у домену препознавања постојања препрека током кретања </a:t>
            </a:r>
            <a:r>
              <a:rPr lang="en-US" sz="2400" dirty="0" err="1" smtClean="0">
                <a:latin typeface="Georgia" pitchFamily="18" charset="0"/>
              </a:rPr>
              <a:t>мобилног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робота</a:t>
            </a:r>
            <a:r>
              <a:rPr lang="sr-Latn-RS" sz="2400" dirty="0" smtClean="0">
                <a:latin typeface="Georgia" pitchFamily="18" charset="0"/>
              </a:rPr>
              <a:t>;</a:t>
            </a:r>
            <a:endParaRPr lang="sr-Cyrl-R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CA" sz="2400" dirty="0" smtClean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7500990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Вештачке неуронске мреже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071670" y="128586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Број неурона</a:t>
            </a:r>
            <a:r>
              <a:rPr lang="sr-Cyrl-RS" dirty="0" smtClean="0">
                <a:latin typeface="Georgia" pitchFamily="18" charset="0"/>
              </a:rPr>
              <a:t>, у скривеном слоју,</a:t>
            </a:r>
            <a:r>
              <a:rPr lang="sr-Latn-CS" dirty="0" smtClean="0">
                <a:latin typeface="Georgia" pitchFamily="18" charset="0"/>
              </a:rPr>
              <a:t> се може одредити на 2 начина. Један је да сама мрежа одреди њихов број, док је други начин да се број неурона унапред зада.</a:t>
            </a:r>
            <a:r>
              <a:rPr lang="sr-Cyrl-RS" dirty="0" smtClean="0">
                <a:latin typeface="Georgia" pitchFamily="18" charset="0"/>
              </a:rPr>
              <a:t> Овде је коришћен други метод.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3428992" y="54292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Пример обучавања МРФ мреже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17" name="Picture 16" descr="tabelamr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714620"/>
            <a:ext cx="5380811" cy="2643206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20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643182"/>
            <a:ext cx="4582299" cy="3571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643010" y="0"/>
            <a:ext cx="75009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Класификација препрека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Picture 10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643182"/>
            <a:ext cx="4714876" cy="3529383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72727" y="3313959"/>
            <a:ext cx="5222150" cy="2594712"/>
          </a:xfrm>
          <a:prstGeom prst="rect">
            <a:avLst/>
          </a:prstGeom>
        </p:spPr>
      </p:pic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603113" y="3326449"/>
            <a:ext cx="4552576" cy="3043166"/>
          </a:xfrm>
          <a:prstGeom prst="rect">
            <a:avLst/>
          </a:prstGeom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193820" y="2950056"/>
            <a:ext cx="3952876" cy="3196252"/>
          </a:xfrm>
          <a:prstGeom prst="rect">
            <a:avLst/>
          </a:prstGeom>
        </p:spPr>
      </p:pic>
      <p:pic>
        <p:nvPicPr>
          <p:cNvPr id="15" name="Picture 14" descr="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710209" y="2972799"/>
            <a:ext cx="4967292" cy="3165049"/>
          </a:xfrm>
          <a:prstGeom prst="rect">
            <a:avLst/>
          </a:prstGeom>
        </p:spPr>
      </p:pic>
      <p:pic>
        <p:nvPicPr>
          <p:cNvPr id="16" name="Picture 15" descr="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863163" y="2923523"/>
            <a:ext cx="4572032" cy="3011217"/>
          </a:xfrm>
          <a:prstGeom prst="rect">
            <a:avLst/>
          </a:prstGeom>
        </p:spPr>
      </p:pic>
      <p:pic>
        <p:nvPicPr>
          <p:cNvPr id="17" name="Picture 16" descr="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979291" y="2735957"/>
            <a:ext cx="4391926" cy="3349120"/>
          </a:xfrm>
          <a:prstGeom prst="rect">
            <a:avLst/>
          </a:prstGeom>
        </p:spPr>
      </p:pic>
      <p:pic>
        <p:nvPicPr>
          <p:cNvPr id="18" name="Picture 17" descr="Slika 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4857752" y="2714620"/>
            <a:ext cx="4685044" cy="2960688"/>
          </a:xfrm>
          <a:prstGeom prst="rect">
            <a:avLst/>
          </a:prstGeom>
        </p:spPr>
      </p:pic>
      <p:pic>
        <p:nvPicPr>
          <p:cNvPr id="19" name="Picture 18" descr="Slika 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4857752" y="3000372"/>
            <a:ext cx="5039854" cy="3078203"/>
          </a:xfrm>
          <a:prstGeom prst="rect">
            <a:avLst/>
          </a:prstGeom>
        </p:spPr>
      </p:pic>
      <p:pic>
        <p:nvPicPr>
          <p:cNvPr id="10" name="prepreke_matlab_skracen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214282" y="2214554"/>
            <a:ext cx="5365435" cy="4095752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21</a:t>
            </a:fld>
            <a:endParaRPr lang="fr-C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mute="1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4.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786050" y="-1"/>
          <a:ext cx="4768703" cy="6858001"/>
        </p:xfrm>
        <a:graphic>
          <a:graphicData uri="http://schemas.openxmlformats.org/presentationml/2006/ole">
            <p:oleObj spid="_x0000_s33793" name="Visio" r:id="rId3" imgW="8448609" imgH="12645848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Ток информација унутар система ингелигентног мобилног робота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Фунцкионални захтеви и параметри пројектовања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5.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3116"/>
            <a:ext cx="8929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sr-Latn-CS" sz="2400" dirty="0" smtClean="0">
                <a:latin typeface="Georgia" pitchFamily="18" charset="0"/>
              </a:rPr>
              <a:t>Пројектовање је преплитање између онога „шта желимо да остваримо“ и онога „како то постижемо“. </a:t>
            </a: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sr-Latn-CS" sz="2400" dirty="0" smtClean="0">
                <a:latin typeface="Georgia" pitchFamily="18" charset="0"/>
              </a:rPr>
              <a:t>Код прихватљивог пројекта, ПП и ФЗ су у таквим релацијама да одређени ПП може да се подеси да задовољи одговарајући ФЗ без утицаја на остале функционалне захтеве</a:t>
            </a: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sr-Latn-CS" sz="2400" dirty="0" smtClean="0">
                <a:latin typeface="Georgia" pitchFamily="18" charset="0"/>
              </a:rPr>
              <a:t>Када је више функционалних захтева дефинисано, сваки ПП треба да задовољи одговарајући ФЗ. Овај однос се може изразити матрицом пројектовања</a:t>
            </a:r>
            <a:r>
              <a:rPr lang="sr-Cyrl-RS" sz="2400" dirty="0" smtClean="0">
                <a:latin typeface="Georgia" pitchFamily="18" charset="0"/>
              </a:rPr>
              <a:t>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23</a:t>
            </a:fld>
            <a:endParaRPr lang="fr-C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5.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643174" y="0"/>
            <a:ext cx="5929386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3200" dirty="0" smtClean="0">
                <a:latin typeface="Georgia" pitchFamily="18" charset="0"/>
              </a:rPr>
              <a:t>Фунцкионални захтеви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43240" y="642918"/>
            <a:ext cx="4857784" cy="6215082"/>
            <a:chOff x="2500298" y="642918"/>
            <a:chExt cx="5876191" cy="8021463"/>
          </a:xfrm>
        </p:grpSpPr>
        <p:pic>
          <p:nvPicPr>
            <p:cNvPr id="13" name="Picture 12" descr="fz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0298" y="642918"/>
              <a:ext cx="5876191" cy="4495238"/>
            </a:xfrm>
            <a:prstGeom prst="rect">
              <a:avLst/>
            </a:prstGeom>
          </p:spPr>
        </p:pic>
        <p:pic>
          <p:nvPicPr>
            <p:cNvPr id="14" name="Picture 13" descr="fz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0298" y="5112000"/>
              <a:ext cx="5857143" cy="3552381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5.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643174" y="0"/>
            <a:ext cx="5929386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3200" dirty="0" smtClean="0">
                <a:latin typeface="Georgia" pitchFamily="18" charset="0"/>
              </a:rPr>
              <a:t>Параметри пројектовања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43240" y="571480"/>
            <a:ext cx="5000660" cy="6286520"/>
            <a:chOff x="2071670" y="571480"/>
            <a:chExt cx="6066667" cy="7778235"/>
          </a:xfrm>
        </p:grpSpPr>
        <p:pic>
          <p:nvPicPr>
            <p:cNvPr id="13" name="Picture 12" descr="pp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1670" y="571480"/>
              <a:ext cx="6066667" cy="3961905"/>
            </a:xfrm>
            <a:prstGeom prst="rect">
              <a:avLst/>
            </a:prstGeom>
          </p:spPr>
        </p:pic>
        <p:pic>
          <p:nvPicPr>
            <p:cNvPr id="14" name="Picture 13" descr="pp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670" y="4464000"/>
              <a:ext cx="6038096" cy="3885715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5.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643174" y="0"/>
            <a:ext cx="5929386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3200" dirty="0" smtClean="0">
                <a:latin typeface="Georgia" pitchFamily="18" charset="0"/>
              </a:rPr>
              <a:t>Матрица пројектовања</a:t>
            </a:r>
          </a:p>
        </p:txBody>
      </p:sp>
      <p:pic>
        <p:nvPicPr>
          <p:cNvPr id="16" name="Picture 15" descr="m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71480"/>
            <a:ext cx="6286544" cy="60057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Дрво и матрица одлучивања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6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000240"/>
            <a:ext cx="8929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Georgia" pitchFamily="18" charset="0"/>
              </a:rPr>
              <a:t>	</a:t>
            </a:r>
            <a:r>
              <a:rPr lang="sr-Latn-CS" dirty="0" smtClean="0">
                <a:latin typeface="Georgia" pitchFamily="18" charset="0"/>
              </a:rPr>
              <a:t>Када  постоји  много  опција-решења неког проблема која могу да се реализују, процес одлучивања представља тражење вероватноће за свако од њих, са крајњим циљем да се одреди  једно решење са вероватноћом p=1 (100%) тако да су све остале  опције са вероватноћом </a:t>
            </a:r>
            <a:r>
              <a:rPr lang="sr-Cyrl-RS" dirty="0" smtClean="0">
                <a:latin typeface="Georgia" pitchFamily="18" charset="0"/>
              </a:rPr>
              <a:t>0;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285852" y="3500438"/>
          <a:ext cx="7224073" cy="3157542"/>
        </p:xfrm>
        <a:graphic>
          <a:graphicData uri="http://schemas.openxmlformats.org/presentationml/2006/ole">
            <p:oleObj spid="_x0000_s36865" name="Visio" r:id="rId4" imgW="6361966" imgH="2770598" progId="Visio.Drawing.11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27</a:t>
            </a:fld>
            <a:endParaRPr lang="fr-C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Дрво и матрица одлучивања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6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214422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Процес одлучивања одвија се у оквиру следећих корака: </a:t>
            </a:r>
            <a:endParaRPr lang="en-US" dirty="0" smtClean="0">
              <a:latin typeface="Georgia" pitchFamily="18" charset="0"/>
            </a:endParaRPr>
          </a:p>
          <a:p>
            <a:r>
              <a:rPr lang="sr-Latn-CS" dirty="0" smtClean="0">
                <a:latin typeface="Georgia" pitchFamily="18" charset="0"/>
              </a:rPr>
              <a:t> 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Утврђивање више од  једне опције могућег правца будуће акције. </a:t>
            </a:r>
            <a:endParaRPr lang="sr-Cyrl-R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Предикција излаза сваког од утврђених праваца акције</a:t>
            </a:r>
            <a:r>
              <a:rPr lang="sr-Cyrl-RS" dirty="0" smtClean="0">
                <a:latin typeface="Georgia" pitchFamily="18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Одређивање вероватноће реализације утврђених праваца акције. </a:t>
            </a:r>
            <a:endParaRPr lang="sr-Cyrl-R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Одлучивање на основу критеријумске селекције решења са највећом вредношћу вероватноће остваривања.</a:t>
            </a:r>
          </a:p>
          <a:p>
            <a:endParaRPr lang="sr-Latn-RS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214422"/>
            <a:ext cx="6643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Latn-CS" dirty="0" smtClean="0">
                <a:latin typeface="Georgia" pitchFamily="18" charset="0"/>
              </a:rPr>
              <a:t>Класификација процеса одлучивања обухвата утврђивање</a:t>
            </a:r>
            <a:endParaRPr lang="sr-Cyrl-RS" dirty="0" smtClean="0">
              <a:latin typeface="Georgia" pitchFamily="18" charset="0"/>
            </a:endParaRPr>
          </a:p>
          <a:p>
            <a:pPr marL="342900" indent="-342900"/>
            <a:r>
              <a:rPr lang="sr-Latn-CS" dirty="0" smtClean="0">
                <a:latin typeface="Georgia" pitchFamily="18" charset="0"/>
              </a:rPr>
              <a:t>услова под  којима до одлучивања долази и разликује се</a:t>
            </a:r>
            <a:r>
              <a:rPr lang="sr-Latn-CS" dirty="0" smtClean="0"/>
              <a:t>: </a:t>
            </a:r>
            <a:endParaRPr lang="en-US" dirty="0" smtClean="0"/>
          </a:p>
          <a:p>
            <a:pPr marL="342900" indent="-342900">
              <a:buAutoNum type="arabicPeriod"/>
            </a:pP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sr-Latn-CS" dirty="0" smtClean="0">
                <a:latin typeface="Georgia" pitchFamily="18" charset="0"/>
              </a:rPr>
              <a:t>Одлучивање  под  тачно  одређеним  условима –  без  ризика  при остваривању  специфичног излаза.</a:t>
            </a: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sr-Latn-CS" dirty="0" smtClean="0">
                <a:latin typeface="Georgia" pitchFamily="18" charset="0"/>
              </a:rPr>
              <a:t>Одлучивање  са  ризиком  при  остваривању  специфичних  излаза  за  које  је  вероватноћа реализације позната.</a:t>
            </a: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sr-Cyrl-RS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sr-Latn-CS" dirty="0" smtClean="0">
                <a:latin typeface="Georgia" pitchFamily="18" charset="0"/>
              </a:rPr>
              <a:t>Одлучивање  са  ризиком  при  остваривању  специфичних  излаза  за  које  је  вероватноћа реализације непозната. 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Дрво и матрица одлучивања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6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1214422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Одлучивање са ризиком се формализује увођењем матрице одлучивања која поред активности - Аj током процеса обухвата и веома важан утицај догађаја у окружењу - Yi у коме селектовано пројектно решење треба да  егзистира. 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23" name="Picture 22" descr="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28934"/>
            <a:ext cx="6537879" cy="2831305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29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70" y="0"/>
            <a:ext cx="6615112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Садржај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70" y="1214422"/>
            <a:ext cx="7072330" cy="5857892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US" sz="2400" dirty="0" err="1" smtClean="0">
                <a:latin typeface="Georgia" pitchFamily="18" charset="0"/>
              </a:rPr>
              <a:t>Функционални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захтеви</a:t>
            </a:r>
            <a:r>
              <a:rPr lang="en-US" sz="2400" dirty="0" smtClean="0">
                <a:latin typeface="Georgia" pitchFamily="18" charset="0"/>
              </a:rPr>
              <a:t> и </a:t>
            </a:r>
            <a:r>
              <a:rPr lang="en-US" sz="2400" dirty="0" err="1" smtClean="0">
                <a:latin typeface="Georgia" pitchFamily="18" charset="0"/>
              </a:rPr>
              <a:t>параметри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smtClean="0">
                <a:latin typeface="Georgia" pitchFamily="18" charset="0"/>
              </a:rPr>
              <a:t>пројектовања</a:t>
            </a:r>
            <a:r>
              <a:rPr lang="sr-Latn-RS" sz="2400" smtClean="0">
                <a:latin typeface="Georgia" pitchFamily="18" charset="0"/>
              </a:rPr>
              <a:t>;</a:t>
            </a:r>
            <a:endParaRPr lang="sr-Cyrl-RS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 startAt="5"/>
            </a:pPr>
            <a:endParaRPr lang="sr-Cyrl-R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err="1" smtClean="0">
                <a:latin typeface="Georgia" pitchFamily="18" charset="0"/>
              </a:rPr>
              <a:t>Дрво</a:t>
            </a:r>
            <a:r>
              <a:rPr lang="en-US" sz="2400" dirty="0" smtClean="0">
                <a:latin typeface="Georgia" pitchFamily="18" charset="0"/>
              </a:rPr>
              <a:t> и </a:t>
            </a:r>
            <a:r>
              <a:rPr lang="en-US" sz="2400" dirty="0" err="1" smtClean="0">
                <a:latin typeface="Georgia" pitchFamily="18" charset="0"/>
              </a:rPr>
              <a:t>матрица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одлучивања</a:t>
            </a:r>
            <a:r>
              <a:rPr lang="sr-Latn-RS" sz="2400" dirty="0" smtClean="0">
                <a:latin typeface="Georgia" pitchFamily="18" charset="0"/>
              </a:rPr>
              <a:t>;</a:t>
            </a:r>
            <a:endParaRPr lang="sr-Cyrl-R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sr-Cyrl-R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sr-Cyrl-RS" sz="2400" dirty="0" smtClean="0">
                <a:latin typeface="Georgia" pitchFamily="18" charset="0"/>
              </a:rPr>
              <a:t>Експериментални резултати</a:t>
            </a:r>
            <a:r>
              <a:rPr lang="sr-Latn-RS" sz="2400" dirty="0" smtClean="0">
                <a:latin typeface="Georgia" pitchFamily="18" charset="0"/>
              </a:rPr>
              <a:t>;</a:t>
            </a:r>
            <a:endParaRPr lang="en-U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sr-Cyrl-RS" sz="2400" dirty="0" smtClean="0">
                <a:latin typeface="Georgia" pitchFamily="18" charset="0"/>
              </a:rPr>
              <a:t>Закључак</a:t>
            </a:r>
            <a:r>
              <a:rPr lang="sr-Latn-RS" sz="2400" dirty="0" smtClean="0">
                <a:latin typeface="Georgia" pitchFamily="18" charset="0"/>
              </a:rPr>
              <a:t>;</a:t>
            </a:r>
            <a:endParaRPr lang="fr-CA" sz="2400" dirty="0" smtClean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Дрво и матрица одлучивања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6</a:t>
            </a:r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857232"/>
            <a:ext cx="728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 „Дрво  одлучивања”  представља  хијерархијску  структуру  података  са имплементираном стратегијом за доношење одлука по принципу „раздвоји-и-изабери”. 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928926" y="1895475"/>
          <a:ext cx="5734050" cy="4962525"/>
        </p:xfrm>
        <a:graphic>
          <a:graphicData uri="http://schemas.openxmlformats.org/presentationml/2006/ole">
            <p:oleObj spid="_x0000_s43009" name="Visio" r:id="rId3" imgW="7090537" imgH="6136670" progId="Visio.Drawing.11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30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Експериментални резултати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50030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	</a:t>
            </a:r>
            <a:r>
              <a:rPr lang="sr-Latn-CS" dirty="0" smtClean="0">
                <a:latin typeface="Georgia" pitchFamily="18" charset="0"/>
              </a:rPr>
              <a:t>За управљање интелигентим мобилним роботом, као и за тренирање мрежа коришћен је искључиво софтверски пакет фирме </a:t>
            </a:r>
            <a:r>
              <a:rPr lang="sr-Latn-CS" i="1" dirty="0" smtClean="0">
                <a:latin typeface="Georgia" pitchFamily="18" charset="0"/>
              </a:rPr>
              <a:t>MathWorks, Matlab</a:t>
            </a:r>
            <a:r>
              <a:rPr lang="sr-Latn-CS" i="1" baseline="30000" dirty="0" smtClean="0">
                <a:latin typeface="Georgia" pitchFamily="18" charset="0"/>
              </a:rPr>
              <a:t>®</a:t>
            </a:r>
            <a:r>
              <a:rPr lang="sr-Latn-CS" dirty="0" smtClean="0">
                <a:latin typeface="Georgia" pitchFamily="18" charset="0"/>
              </a:rPr>
              <a:t>. Сви кодови су специјално развијани за </a:t>
            </a:r>
            <a:r>
              <a:rPr lang="sr-Latn-CS" i="1" dirty="0" smtClean="0">
                <a:latin typeface="Georgia" pitchFamily="18" charset="0"/>
              </a:rPr>
              <a:t>Khepera II</a:t>
            </a:r>
            <a:r>
              <a:rPr lang="sr-Cyrl-RS" i="1" dirty="0" smtClean="0">
                <a:latin typeface="Georgia" pitchFamily="18" charset="0"/>
              </a:rPr>
              <a:t> </a:t>
            </a:r>
            <a:r>
              <a:rPr lang="sr-Cyrl-RS" dirty="0" smtClean="0">
                <a:latin typeface="Georgia" pitchFamily="18" charset="0"/>
              </a:rPr>
              <a:t>мобилног робота</a:t>
            </a:r>
            <a:r>
              <a:rPr lang="sr-Latn-CS" i="1" dirty="0" smtClean="0">
                <a:latin typeface="Georgia" pitchFamily="18" charset="0"/>
              </a:rPr>
              <a:t>, </a:t>
            </a:r>
            <a:r>
              <a:rPr lang="sr-Latn-CS" dirty="0" smtClean="0">
                <a:latin typeface="Georgia" pitchFamily="18" charset="0"/>
              </a:rPr>
              <a:t>док су основне функције</a:t>
            </a:r>
            <a:r>
              <a:rPr lang="sr-Cyrl-RS" dirty="0" smtClean="0">
                <a:latin typeface="Georgia" pitchFamily="18" charset="0"/>
              </a:rPr>
              <a:t> управљања</a:t>
            </a:r>
            <a:r>
              <a:rPr lang="sr-Latn-CS" dirty="0" smtClean="0">
                <a:latin typeface="Georgia" pitchFamily="18" charset="0"/>
              </a:rPr>
              <a:t> обезбеђене </a:t>
            </a:r>
            <a:r>
              <a:rPr lang="sr-Latn-CS" i="1" dirty="0" smtClean="0">
                <a:latin typeface="Georgia" pitchFamily="18" charset="0"/>
              </a:rPr>
              <a:t>kmatlab toolbox-om.</a:t>
            </a:r>
            <a:endParaRPr lang="sr-Cyrl-RS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285720" y="4786322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Georgia" pitchFamily="18" charset="0"/>
              </a:rPr>
              <a:t>	</a:t>
            </a:r>
            <a:r>
              <a:rPr lang="sr-Cyrl-RS" dirty="0" smtClean="0">
                <a:latin typeface="Georgia" pitchFamily="18" charset="0"/>
              </a:rPr>
              <a:t>Прво ће бити приказани експериментални резултати добијени у процесу обучавања неуронских мрежа, а затим 2 експеримента праћења путање са избегавањем препрека.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31</a:t>
            </a:fld>
            <a:endParaRPr lang="fr-C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Експериментални резултати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2071670" y="10001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Резултати обучавања МРФ мреже. Захтевано је да грешка при обучавању буде мања од 10</a:t>
            </a:r>
            <a:r>
              <a:rPr lang="en-US" dirty="0" smtClean="0">
                <a:latin typeface="Georgia" pitchFamily="18" charset="0"/>
              </a:rPr>
              <a:t>^-3</a:t>
            </a:r>
            <a:r>
              <a:rPr lang="sr-Cyrl-RS" dirty="0" smtClean="0">
                <a:latin typeface="Georgia" pitchFamily="18" charset="0"/>
              </a:rPr>
              <a:t>. Скривени слој је имао 20 неурона.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Picture 15" descr="mrf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928802"/>
            <a:ext cx="6528901" cy="2145431"/>
          </a:xfrm>
          <a:prstGeom prst="rect">
            <a:avLst/>
          </a:prstGeom>
        </p:spPr>
      </p:pic>
      <p:pic>
        <p:nvPicPr>
          <p:cNvPr id="17" name="Picture 16" descr="mrf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357694"/>
            <a:ext cx="6521855" cy="2143116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2571744"/>
            <a:ext cx="285720" cy="42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8" name="Picture 17" descr="1_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357166"/>
            <a:ext cx="2882975" cy="2160000"/>
          </a:xfrm>
          <a:prstGeom prst="rect">
            <a:avLst/>
          </a:prstGeom>
        </p:spPr>
      </p:pic>
      <p:pic>
        <p:nvPicPr>
          <p:cNvPr id="19" name="Picture 18" descr="3_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00694" y="357166"/>
            <a:ext cx="2880000" cy="2160000"/>
          </a:xfrm>
          <a:prstGeom prst="rect">
            <a:avLst/>
          </a:prstGeom>
        </p:spPr>
      </p:pic>
      <p:pic>
        <p:nvPicPr>
          <p:cNvPr id="20" name="Picture 19" descr="2_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63240" y="2571744"/>
            <a:ext cx="2880000" cy="2160000"/>
          </a:xfrm>
          <a:prstGeom prst="rect">
            <a:avLst/>
          </a:prstGeom>
        </p:spPr>
      </p:pic>
      <p:pic>
        <p:nvPicPr>
          <p:cNvPr id="21" name="Picture 20" descr="4_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80000" cy="2160000"/>
          </a:xfrm>
          <a:prstGeom prst="rect">
            <a:avLst/>
          </a:prstGeom>
        </p:spPr>
      </p:pic>
      <p:pic>
        <p:nvPicPr>
          <p:cNvPr id="22" name="Picture 21" descr="5_4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286512" y="2571744"/>
            <a:ext cx="2880000" cy="2160000"/>
          </a:xfrm>
          <a:prstGeom prst="rect">
            <a:avLst/>
          </a:prstGeom>
        </p:spPr>
      </p:pic>
      <p:pic>
        <p:nvPicPr>
          <p:cNvPr id="23" name="Picture 22" descr="7_5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285720" y="4698000"/>
            <a:ext cx="2880000" cy="2160000"/>
          </a:xfrm>
          <a:prstGeom prst="rect">
            <a:avLst/>
          </a:prstGeom>
        </p:spPr>
      </p:pic>
      <p:pic>
        <p:nvPicPr>
          <p:cNvPr id="25" name="Picture 24" descr="6_9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263636" y="4698000"/>
            <a:ext cx="2880000" cy="2160000"/>
          </a:xfrm>
          <a:prstGeom prst="rect">
            <a:avLst/>
          </a:prstGeom>
        </p:spPr>
      </p:pic>
      <p:pic>
        <p:nvPicPr>
          <p:cNvPr id="26" name="Picture 25" descr="8_5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6357950" y="4698000"/>
            <a:ext cx="2880000" cy="2160000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33</a:t>
            </a:fld>
            <a:endParaRPr lang="fr-CA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59495" y="119790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1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659956" y="119790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2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554984" y="348392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3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516818" y="348391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4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517213" y="348391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5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54984" y="555562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6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445379" y="562705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7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517213" y="555562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Georgia" pitchFamily="18" charset="0"/>
              </a:rPr>
              <a:t>Сензор 8</a:t>
            </a:r>
            <a:endParaRPr lang="sr-Latn-R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Експериментални резултати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1785918" y="928670"/>
            <a:ext cx="735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Резултати обучавања мреже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sr-Cyrl-RS" dirty="0" smtClean="0">
                <a:latin typeface="Georgia" pitchFamily="18" charset="0"/>
              </a:rPr>
              <a:t>за класификацију препрека. </a:t>
            </a:r>
            <a:r>
              <a:rPr lang="sr-Latn-CS" dirty="0" smtClean="0">
                <a:latin typeface="Georgia" pitchFamily="18" charset="0"/>
              </a:rPr>
              <a:t>У процесу обучавања коришћене су </a:t>
            </a:r>
            <a:r>
              <a:rPr lang="sr-Latn-CS" i="1" dirty="0" smtClean="0">
                <a:latin typeface="Georgia" pitchFamily="18" charset="0"/>
              </a:rPr>
              <a:t>feed – forward backpropagation </a:t>
            </a:r>
            <a:r>
              <a:rPr lang="sr-Latn-CS" dirty="0" smtClean="0">
                <a:latin typeface="Georgia" pitchFamily="18" charset="0"/>
              </a:rPr>
              <a:t>неуронске мреже.</a:t>
            </a:r>
            <a:r>
              <a:rPr lang="sr-Cyrl-RS" dirty="0" smtClean="0">
                <a:latin typeface="Georgia" pitchFamily="18" charset="0"/>
              </a:rPr>
              <a:t> Растојање до препреке 20 </a:t>
            </a:r>
            <a:r>
              <a:rPr lang="en-US" dirty="0" smtClean="0">
                <a:latin typeface="Georgia" pitchFamily="18" charset="0"/>
              </a:rPr>
              <a:t>mm.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5886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3sloja2020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3786190"/>
            <a:ext cx="3714744" cy="292893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Експериментални резултати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1785918" y="928670"/>
            <a:ext cx="735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Резултати обучавања мреже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sr-Cyrl-RS" dirty="0" smtClean="0">
                <a:latin typeface="Georgia" pitchFamily="18" charset="0"/>
              </a:rPr>
              <a:t>за класификацију препрека. </a:t>
            </a:r>
            <a:r>
              <a:rPr lang="sr-Latn-CS" dirty="0" smtClean="0">
                <a:latin typeface="Georgia" pitchFamily="18" charset="0"/>
              </a:rPr>
              <a:t>У процесу обучавања коришћене су </a:t>
            </a:r>
            <a:r>
              <a:rPr lang="sr-Latn-CS" i="1" dirty="0" smtClean="0">
                <a:latin typeface="Georgia" pitchFamily="18" charset="0"/>
              </a:rPr>
              <a:t>feed – forward backpropagation </a:t>
            </a:r>
            <a:r>
              <a:rPr lang="sr-Latn-CS" dirty="0" smtClean="0">
                <a:latin typeface="Georgia" pitchFamily="18" charset="0"/>
              </a:rPr>
              <a:t>неуронске мреже.</a:t>
            </a:r>
            <a:r>
              <a:rPr lang="sr-Cyrl-RS" dirty="0" smtClean="0">
                <a:latin typeface="Georgia" pitchFamily="18" charset="0"/>
              </a:rPr>
              <a:t> Растојање до препреке 4</a:t>
            </a:r>
            <a:r>
              <a:rPr lang="en-US" dirty="0" smtClean="0">
                <a:latin typeface="Georgia" pitchFamily="18" charset="0"/>
              </a:rPr>
              <a:t>0 mm</a:t>
            </a:r>
            <a:r>
              <a:rPr lang="sr-Cyrl-RS" dirty="0" smtClean="0">
                <a:latin typeface="Georgia" pitchFamily="18" charset="0"/>
              </a:rPr>
              <a:t>.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58197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mreza5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3857628"/>
            <a:ext cx="3714776" cy="271462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57148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sz="4000" dirty="0" smtClean="0">
                <a:latin typeface="Georgia" pitchFamily="18" charset="0"/>
              </a:rPr>
              <a:t>Експериментални резултати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1857356" y="1071546"/>
            <a:ext cx="7072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eorgia" pitchFamily="18" charset="0"/>
              </a:rPr>
              <a:t>Зада</a:t>
            </a:r>
            <a:r>
              <a:rPr lang="sr-Cyrl-RS" dirty="0" smtClean="0">
                <a:latin typeface="Georgia" pitchFamily="18" charset="0"/>
              </a:rPr>
              <a:t>ци</a:t>
            </a:r>
            <a:r>
              <a:rPr lang="sr-Latn-CS" dirty="0" smtClean="0">
                <a:latin typeface="Georgia" pitchFamily="18" charset="0"/>
              </a:rPr>
              <a:t> се састој</a:t>
            </a:r>
            <a:r>
              <a:rPr lang="sr-Cyrl-RS" dirty="0" smtClean="0">
                <a:latin typeface="Georgia" pitchFamily="18" charset="0"/>
              </a:rPr>
              <a:t>е</a:t>
            </a:r>
            <a:r>
              <a:rPr lang="sr-Latn-CS" dirty="0" smtClean="0">
                <a:latin typeface="Georgia" pitchFamily="18" charset="0"/>
              </a:rPr>
              <a:t> у праћењу путање од тачке А до тачке В. На путању се у току кретања постављају препреке о којима робот нема никакве претходне информације. Брзина робота је </a:t>
            </a:r>
            <a:r>
              <a:rPr lang="sr-Cyrl-RS" dirty="0" smtClean="0">
                <a:latin typeface="Georgia" pitchFamily="18" charset="0"/>
              </a:rPr>
              <a:t>30</a:t>
            </a:r>
            <a:r>
              <a:rPr lang="en-US" dirty="0" smtClean="0">
                <a:latin typeface="Georgia" pitchFamily="18" charset="0"/>
              </a:rPr>
              <a:t>mm/s. </a:t>
            </a:r>
            <a:r>
              <a:rPr lang="sr-Latn-CS" dirty="0" smtClean="0">
                <a:latin typeface="Georgia" pitchFamily="18" charset="0"/>
              </a:rPr>
              <a:t>Координате старта </a:t>
            </a:r>
            <a:r>
              <a:rPr lang="en-US" dirty="0" smtClean="0">
                <a:latin typeface="Georgia" pitchFamily="18" charset="0"/>
              </a:rPr>
              <a:t>[40 60], a </a:t>
            </a:r>
            <a:r>
              <a:rPr lang="sr-Latn-CS" dirty="0" smtClean="0">
                <a:latin typeface="Georgia" pitchFamily="18" charset="0"/>
              </a:rPr>
              <a:t>циља </a:t>
            </a:r>
            <a:r>
              <a:rPr lang="en-US" dirty="0" smtClean="0">
                <a:latin typeface="Georgia" pitchFamily="18" charset="0"/>
              </a:rPr>
              <a:t>[75 110] </a:t>
            </a:r>
            <a:r>
              <a:rPr lang="sr-Cyrl-RS" dirty="0" smtClean="0">
                <a:latin typeface="Georgia" pitchFamily="18" charset="0"/>
              </a:rPr>
              <a:t>за први случај, а за други </a:t>
            </a:r>
            <a:r>
              <a:rPr lang="en-US" dirty="0" smtClean="0">
                <a:latin typeface="Georgia" pitchFamily="18" charset="0"/>
              </a:rPr>
              <a:t>[85 30], a </a:t>
            </a:r>
            <a:r>
              <a:rPr lang="sr-Latn-CS" dirty="0" smtClean="0">
                <a:latin typeface="Georgia" pitchFamily="18" charset="0"/>
              </a:rPr>
              <a:t>циља </a:t>
            </a:r>
            <a:r>
              <a:rPr lang="en-US" dirty="0" smtClean="0">
                <a:latin typeface="Georgia" pitchFamily="18" charset="0"/>
              </a:rPr>
              <a:t>[35 135].</a:t>
            </a:r>
          </a:p>
          <a:p>
            <a:endParaRPr lang="sr-Latn-RS" dirty="0">
              <a:latin typeface="Georgia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643174" y="3071810"/>
            <a:ext cx="2657846" cy="35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643570" y="3071810"/>
          <a:ext cx="2628900" cy="3552825"/>
        </p:xfrm>
        <a:graphic>
          <a:graphicData uri="http://schemas.openxmlformats.org/presentationml/2006/ole">
            <p:oleObj spid="_x0000_s52228" name="Bitmap Image" r:id="rId4" imgW="2629267" imgH="3552381" progId="PBrush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928926" y="3168000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646800" y="5000636"/>
            <a:ext cx="2857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29322" y="3168000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652800" y="5004000"/>
            <a:ext cx="2857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14282" y="-21433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7.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1910201009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6116" y="3428976"/>
            <a:ext cx="4572032" cy="3429024"/>
          </a:xfrm>
          <a:prstGeom prst="rect">
            <a:avLst/>
          </a:prstGeom>
        </p:spPr>
      </p:pic>
      <p:pic>
        <p:nvPicPr>
          <p:cNvPr id="17" name="19102010107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286116" y="0"/>
            <a:ext cx="4572000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5400000">
            <a:off x="6681114" y="4963223"/>
            <a:ext cx="34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Georgia" pitchFamily="18" charset="0"/>
              </a:rPr>
              <a:t>Експеримент 1</a:t>
            </a:r>
            <a:endParaRPr lang="sr-Latn-RS" sz="36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108952" y="1391346"/>
            <a:ext cx="34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Georgia" pitchFamily="18" charset="0"/>
              </a:rPr>
              <a:t>Експеримент 2</a:t>
            </a:r>
            <a:endParaRPr lang="sr-Latn-RS" sz="3600" dirty="0">
              <a:latin typeface="Georgia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8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43174" y="0"/>
            <a:ext cx="3786214" cy="857208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marL="514350" indent="-514350"/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Закључак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-214338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8.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cxnSp>
        <p:nvCxnSpPr>
          <p:cNvPr id="10" name="Straight Connector 9"/>
          <p:cNvCxnSpPr>
            <a:stCxn id="25" idx="4"/>
          </p:cNvCxnSpPr>
          <p:nvPr/>
        </p:nvCxnSpPr>
        <p:spPr>
          <a:xfrm rot="5400000">
            <a:off x="-1232337" y="4518430"/>
            <a:ext cx="3643338" cy="357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71472" y="6357958"/>
            <a:ext cx="3786214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821769" y="4822041"/>
            <a:ext cx="2000264" cy="107157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5" idx="4"/>
          </p:cNvCxnSpPr>
          <p:nvPr/>
        </p:nvCxnSpPr>
        <p:spPr>
          <a:xfrm rot="16200000" flipV="1">
            <a:off x="-125048" y="3446859"/>
            <a:ext cx="1928826" cy="46434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071538" y="4643446"/>
            <a:ext cx="928694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9" idx="2"/>
          </p:cNvCxnSpPr>
          <p:nvPr/>
        </p:nvCxnSpPr>
        <p:spPr>
          <a:xfrm rot="10800000" flipV="1">
            <a:off x="2000232" y="3178966"/>
            <a:ext cx="3286148" cy="146447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286116" y="5143512"/>
            <a:ext cx="1643074" cy="9286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71736" y="6429396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9" idx="3"/>
          </p:cNvCxnSpPr>
          <p:nvPr/>
        </p:nvCxnSpPr>
        <p:spPr>
          <a:xfrm flipV="1">
            <a:off x="3643306" y="3254738"/>
            <a:ext cx="1674460" cy="153158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5286380" y="3071810"/>
            <a:ext cx="214314" cy="21431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khep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19872" y="5938252"/>
            <a:ext cx="1214382" cy="9107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500166" y="5715016"/>
            <a:ext cx="2000264" cy="2143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2972863">
            <a:off x="4130718" y="5843232"/>
            <a:ext cx="2183273" cy="22329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5400000">
            <a:off x="607191" y="3107529"/>
            <a:ext cx="2000264" cy="2143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500034" y="2500306"/>
            <a:ext cx="214314" cy="21431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2694812">
            <a:off x="1470808" y="4741099"/>
            <a:ext cx="2231147" cy="2232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2214546" y="4214818"/>
            <a:ext cx="714380" cy="500066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>
            <a:spLocks noChangeAspect="1"/>
          </p:cNvSpPr>
          <p:nvPr/>
        </p:nvSpPr>
        <p:spPr>
          <a:xfrm>
            <a:off x="1500166" y="3714752"/>
            <a:ext cx="2143140" cy="150019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000628" y="2214554"/>
            <a:ext cx="1071570" cy="785818"/>
            <a:chOff x="5000628" y="2214554"/>
            <a:chExt cx="1071570" cy="785818"/>
          </a:xfrm>
        </p:grpSpPr>
        <p:sp>
          <p:nvSpPr>
            <p:cNvPr id="30" name="Cloud Callout 29"/>
            <p:cNvSpPr/>
            <p:nvPr/>
          </p:nvSpPr>
          <p:spPr>
            <a:xfrm>
              <a:off x="5000628" y="2214554"/>
              <a:ext cx="1071570" cy="785818"/>
            </a:xfrm>
            <a:prstGeom prst="cloud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lus 30"/>
            <p:cNvSpPr/>
            <p:nvPr/>
          </p:nvSpPr>
          <p:spPr>
            <a:xfrm>
              <a:off x="5072066" y="2285992"/>
              <a:ext cx="285752" cy="285752"/>
            </a:xfrm>
            <a:prstGeom prst="mathPlu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>
              <a:off x="5357818" y="2285992"/>
              <a:ext cx="357190" cy="285752"/>
            </a:xfrm>
            <a:prstGeom prst="mathMinu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5715008" y="2214554"/>
              <a:ext cx="285752" cy="357190"/>
            </a:xfrm>
            <a:prstGeom prst="mathMultiply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vision 33"/>
            <p:cNvSpPr/>
            <p:nvPr/>
          </p:nvSpPr>
          <p:spPr>
            <a:xfrm>
              <a:off x="5143504" y="2571744"/>
              <a:ext cx="428628" cy="357190"/>
            </a:xfrm>
            <a:prstGeom prst="mathDivid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qual 34"/>
            <p:cNvSpPr/>
            <p:nvPr/>
          </p:nvSpPr>
          <p:spPr>
            <a:xfrm>
              <a:off x="5572132" y="2500306"/>
              <a:ext cx="428628" cy="285752"/>
            </a:xfrm>
            <a:prstGeom prst="mathEqua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Cloud Callout 35"/>
          <p:cNvSpPr/>
          <p:nvPr/>
        </p:nvSpPr>
        <p:spPr>
          <a:xfrm>
            <a:off x="1928794" y="1000108"/>
            <a:ext cx="4286280" cy="278608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kheper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750340"/>
            <a:ext cx="1143008" cy="857256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>
            <a:off x="3357554" y="1714488"/>
            <a:ext cx="1857388" cy="121444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5400000">
            <a:off x="2585221" y="2986887"/>
            <a:ext cx="767833" cy="2232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00430" y="1857364"/>
            <a:ext cx="1571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Iskoristicu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IC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senzore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prepoznavanje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prepreke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0430" y="1928802"/>
            <a:ext cx="15716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Hmm...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Nemam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informacije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ovoj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prepreci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88800" y="3139200"/>
            <a:ext cx="428628" cy="1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00430" y="1857364"/>
            <a:ext cx="1571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Kako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je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zaobidjem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Moram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razmislim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" name="Picture 43" descr="light_bulb_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928802"/>
            <a:ext cx="785818" cy="82109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500430" y="1857364"/>
            <a:ext cx="1571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Sada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VNM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moze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kaze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kako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zaobidjem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prepreku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7" name="Picture 46" descr="artificialib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857364"/>
            <a:ext cx="944309" cy="8545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215074" y="2143116"/>
            <a:ext cx="2928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u="sng" dirty="0" smtClean="0">
                <a:latin typeface="Georgia" pitchFamily="18" charset="0"/>
              </a:rPr>
              <a:t> Циљ дипломског рада;</a:t>
            </a:r>
          </a:p>
          <a:p>
            <a:pPr>
              <a:buFont typeface="Arial" pitchFamily="34" charset="0"/>
              <a:buChar char="•"/>
            </a:pPr>
            <a:endParaRPr lang="sr-Cyrl-RS" u="sng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u="sng" dirty="0" smtClean="0">
                <a:latin typeface="Georgia" pitchFamily="18" charset="0"/>
              </a:rPr>
              <a:t> Начин на који је тај циљ остварен;</a:t>
            </a:r>
          </a:p>
          <a:p>
            <a:pPr>
              <a:buFont typeface="Arial" pitchFamily="34" charset="0"/>
              <a:buChar char="•"/>
            </a:pPr>
            <a:endParaRPr lang="sr-Cyrl-RS" u="sng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u="sng" dirty="0" smtClean="0">
                <a:latin typeface="Georgia" pitchFamily="18" charset="0"/>
              </a:rPr>
              <a:t> Робусност система;</a:t>
            </a:r>
          </a:p>
          <a:p>
            <a:pPr>
              <a:buFont typeface="Arial" pitchFamily="34" charset="0"/>
              <a:buChar char="•"/>
            </a:pPr>
            <a:endParaRPr lang="sr-Cyrl-RS" u="sng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u="sng" dirty="0" smtClean="0">
                <a:latin typeface="Georgia" pitchFamily="18" charset="0"/>
              </a:rPr>
              <a:t> Оправданост употребе ВНМ;</a:t>
            </a:r>
          </a:p>
          <a:p>
            <a:pPr>
              <a:buFont typeface="Arial" pitchFamily="34" charset="0"/>
              <a:buChar char="•"/>
            </a:pPr>
            <a:endParaRPr lang="sr-Cyrl-RS" u="sng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u="sng" dirty="0" smtClean="0">
                <a:latin typeface="Georgia" pitchFamily="18" charset="0"/>
              </a:rPr>
              <a:t> Даља унапеђења система;</a:t>
            </a:r>
          </a:p>
          <a:p>
            <a:endParaRPr lang="sr-Cyrl-RS" dirty="0" smtClean="0">
              <a:latin typeface="Georgia" pitchFamily="18" charset="0"/>
            </a:endParaRPr>
          </a:p>
          <a:p>
            <a:endParaRPr lang="sr-Latn-RS" dirty="0">
              <a:latin typeface="Georgia" pitchFamily="18" charset="0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38</a:t>
            </a:fld>
            <a:endParaRPr lang="fr-CA" dirty="0"/>
          </a:p>
        </p:txBody>
      </p:sp>
      <p:sp>
        <p:nvSpPr>
          <p:cNvPr id="50" name="Cloud Callout 49"/>
          <p:cNvSpPr/>
          <p:nvPr/>
        </p:nvSpPr>
        <p:spPr>
          <a:xfrm>
            <a:off x="142844" y="1142984"/>
            <a:ext cx="1928826" cy="142876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6" name="Picture 45" descr="smiley_f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50017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734E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734E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6.2963E-6 L 0.22048 -6.2963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8 -6.2963E-6 L 0.11805 -0.24144 " pathEditMode="relative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24144 L 0.30711 -0.47246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734E"/>
                                      </p:to>
                                    </p:animClr>
                                    <p:animClr clrSpc="rgb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734E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960000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47246 L 0.00782 -0.28366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5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28366 L 0.07083 -0.32554 " pathEditMode="relative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700000">
                                      <p:cBhvr>
                                        <p:cTn id="2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3257 L 0.18906 -0.00023 " pathEditMode="relative" ptsTypes="AA">
                                      <p:cBhvr>
                                        <p:cTn id="2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0023 L -0.20469 -0.00023 " pathEditMode="relative" ptsTypes="AA">
                                      <p:cBhvr>
                                        <p:cTn id="2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2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00023 L -0.20469 -0.53588 " pathEditMode="relative" ptsTypes="AA">
                                      <p:cBhvr>
                                        <p:cTn id="2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5" grpId="0" animBg="1"/>
      <p:bldP spid="25" grpId="1" animBg="1"/>
      <p:bldP spid="25" grpId="2" animBg="1"/>
      <p:bldP spid="2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 animBg="1"/>
      <p:bldP spid="42" grpId="1" animBg="1"/>
      <p:bldP spid="42" grpId="2" animBg="1"/>
      <p:bldP spid="42" grpId="3" animBg="1"/>
      <p:bldP spid="42" grpId="4" animBg="1"/>
      <p:bldP spid="43" grpId="0"/>
      <p:bldP spid="43" grpId="1"/>
      <p:bldP spid="45" grpId="0"/>
      <p:bldP spid="45" grpId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02" y="271462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Хвала на пажњи!</a:t>
            </a:r>
            <a:endParaRPr lang="sr-Latn-RS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2" descr="GrbUBMF 2006 - srpski sa lentom color 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428760" cy="142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100000" y="6572272"/>
            <a:ext cx="1000132" cy="228356"/>
          </a:xfrm>
          <a:prstGeom prst="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1926000" y="0"/>
            <a:ext cx="7086592" cy="1143000"/>
          </a:xfrm>
        </p:spPr>
        <p:txBody>
          <a:bodyPr/>
          <a:lstStyle/>
          <a:p>
            <a:pPr marL="742950" indent="-742950"/>
            <a:r>
              <a:rPr lang="sr-Cyrl-R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Увод и поставка проблема</a:t>
            </a:r>
            <a:endParaRPr lang="fr-CA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00562"/>
          </a:xfrm>
        </p:spPr>
        <p:txBody>
          <a:bodyPr/>
          <a:lstStyle/>
          <a:p>
            <a:r>
              <a:rPr lang="sr-Latn-CS" sz="2400" dirty="0" smtClean="0">
                <a:latin typeface="Georgia" pitchFamily="18" charset="0"/>
              </a:rPr>
              <a:t>У овом дипломском раду приказано је решење  инжењерских  проблема  у  домену  пројектовања  интелигентног  понашања  агента - мобилног  робота, ради моделирања унутрашњег транспорта сировина, материјала и готових делова у производном окружењу</a:t>
            </a:r>
            <a:r>
              <a:rPr lang="sr-Cyrl-RS" sz="2400" dirty="0" smtClean="0">
                <a:latin typeface="Georgia" pitchFamily="18" charset="0"/>
              </a:rPr>
              <a:t>;</a:t>
            </a:r>
          </a:p>
          <a:p>
            <a:endParaRPr lang="sr-Cyrl-RS" sz="2400" dirty="0" smtClean="0">
              <a:latin typeface="Georgia" pitchFamily="18" charset="0"/>
            </a:endParaRPr>
          </a:p>
          <a:p>
            <a:r>
              <a:rPr lang="sr-Cyrl-RS" sz="2400" dirty="0" smtClean="0">
                <a:latin typeface="Georgia" pitchFamily="18" charset="0"/>
              </a:rPr>
              <a:t>Тренутно решење унутрашњег транспорта;</a:t>
            </a:r>
          </a:p>
          <a:p>
            <a:endParaRPr lang="sr-Cyrl-RS" sz="2400" dirty="0" smtClean="0">
              <a:latin typeface="Georgia" pitchFamily="18" charset="0"/>
            </a:endParaRPr>
          </a:p>
          <a:p>
            <a:r>
              <a:rPr lang="sr-Cyrl-RS" sz="2400" dirty="0" smtClean="0">
                <a:latin typeface="Georgia" pitchFamily="18" charset="0"/>
              </a:rPr>
              <a:t>Унапређење тренутног решења;</a:t>
            </a:r>
            <a:endParaRPr lang="fr-CA" sz="2400" dirty="0" smtClean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-285776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1.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Увод и поставка проблема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70" y="1214422"/>
            <a:ext cx="7072330" cy="2500330"/>
          </a:xfrm>
        </p:spPr>
        <p:txBody>
          <a:bodyPr/>
          <a:lstStyle/>
          <a:p>
            <a:pPr marL="514350" indent="-514350"/>
            <a:r>
              <a:rPr lang="sr-Cyrl-RS" sz="2400" dirty="0" smtClean="0">
                <a:latin typeface="Georgia" pitchFamily="18" charset="0"/>
              </a:rPr>
              <a:t>Р</a:t>
            </a:r>
            <a:r>
              <a:rPr lang="sr-Latn-CS" sz="2400" dirty="0" smtClean="0">
                <a:latin typeface="Georgia" pitchFamily="18" charset="0"/>
              </a:rPr>
              <a:t>азвијено решење је базирано на машинском учењу, односно применом система вештачких неуронских </a:t>
            </a:r>
            <a:r>
              <a:rPr lang="sr-Latn-CS" sz="2400" dirty="0" smtClean="0">
                <a:latin typeface="Georgia" pitchFamily="18" charset="0"/>
              </a:rPr>
              <a:t>мрежа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r-Cyrl-RS" sz="2400" dirty="0" smtClean="0">
                <a:latin typeface="Georgia" pitchFamily="18" charset="0"/>
              </a:rPr>
              <a:t>и </a:t>
            </a:r>
            <a:r>
              <a:rPr lang="sr-Latn-CS" sz="2400" dirty="0" smtClean="0">
                <a:latin typeface="Georgia" pitchFamily="18" charset="0"/>
              </a:rPr>
              <a:t>имплементирано </a:t>
            </a:r>
            <a:r>
              <a:rPr lang="sr-Latn-CS" sz="2400" dirty="0" smtClean="0">
                <a:latin typeface="Georgia" pitchFamily="18" charset="0"/>
              </a:rPr>
              <a:t>на </a:t>
            </a:r>
            <a:r>
              <a:rPr lang="sr-Latn-CS" sz="2400" i="1" dirty="0" smtClean="0">
                <a:latin typeface="Georgia" pitchFamily="18" charset="0"/>
              </a:rPr>
              <a:t>Khepera II </a:t>
            </a:r>
            <a:r>
              <a:rPr lang="sr-Latn-CS" sz="2400" dirty="0" smtClean="0">
                <a:latin typeface="Georgia" pitchFamily="18" charset="0"/>
              </a:rPr>
              <a:t>мобилном роботу</a:t>
            </a:r>
            <a:r>
              <a:rPr lang="sr-Cyrl-RS" sz="2400" dirty="0" smtClean="0">
                <a:latin typeface="Georgia" pitchFamily="18" charset="0"/>
              </a:rPr>
              <a:t>;</a:t>
            </a:r>
            <a:endParaRPr lang="en-US" sz="2400" dirty="0" smtClean="0">
              <a:latin typeface="Georgia" pitchFamily="18" charset="0"/>
            </a:endParaRPr>
          </a:p>
          <a:p>
            <a:pPr marL="514350" indent="-514350"/>
            <a:endParaRPr lang="fr-CA" sz="2400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1.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6" name="Picture 5" descr="i_khep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14686"/>
            <a:ext cx="2738440" cy="248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Georgia" pitchFamily="18" charset="0"/>
              </a:rPr>
              <a:t>Khepera</a:t>
            </a:r>
            <a:r>
              <a:rPr lang="en-US" i="1" dirty="0" smtClean="0">
                <a:latin typeface="Georgia" pitchFamily="18" charset="0"/>
              </a:rPr>
              <a:t> II </a:t>
            </a:r>
            <a:r>
              <a:rPr lang="sr-Cyrl-RS" dirty="0" smtClean="0">
                <a:latin typeface="Georgia" pitchFamily="18" charset="0"/>
              </a:rPr>
              <a:t>мобилни робот</a:t>
            </a:r>
            <a:endParaRPr lang="sr-Latn-RS" dirty="0">
              <a:latin typeface="Georg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28860" y="0"/>
            <a:ext cx="4214810" cy="1143000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Модел кретања</a:t>
            </a:r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2.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428596" y="2500306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Модел кретања на основу пређеног пута - одометрија;</a:t>
            </a: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Диференцијални погон точкова;</a:t>
            </a: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sr-Cyrl-R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latin typeface="Georgia" pitchFamily="18" charset="0"/>
              </a:rPr>
              <a:t> Вектор стања система                         -  раванско кретање; </a:t>
            </a:r>
            <a:endParaRPr lang="sr-Latn-RS" sz="2400" dirty="0">
              <a:latin typeface="Georgia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762800"/>
            <a:ext cx="1676400" cy="36195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30000" y="0"/>
            <a:ext cx="4570892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Модел кретања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2.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9" name="Picture 8" descr="modelkretan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227"/>
            <a:ext cx="5643570" cy="4712773"/>
          </a:xfrm>
          <a:prstGeom prst="rect">
            <a:avLst/>
          </a:prstGeom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214422"/>
            <a:ext cx="2428892" cy="553418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928802"/>
            <a:ext cx="2428892" cy="567793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496"/>
            <a:ext cx="1500198" cy="511916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429000"/>
            <a:ext cx="1571636" cy="526315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357694"/>
            <a:ext cx="4357718" cy="2046361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30000" y="0"/>
            <a:ext cx="4570892" cy="1143000"/>
          </a:xfrm>
        </p:spPr>
        <p:txBody>
          <a:bodyPr/>
          <a:lstStyle/>
          <a:p>
            <a:pPr algn="l"/>
            <a:r>
              <a:rPr lang="sr-Cyrl-RS" dirty="0" smtClean="0">
                <a:latin typeface="Georgia" pitchFamily="18" charset="0"/>
              </a:rPr>
              <a:t>Модел кретања</a:t>
            </a:r>
            <a:endParaRPr lang="fr-CA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2.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076" y="107154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eorgia" pitchFamily="18" charset="0"/>
              </a:rPr>
              <a:t>Грешке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које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се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јављају</a:t>
            </a:r>
            <a:r>
              <a:rPr lang="en-US" sz="2000" dirty="0" smtClean="0">
                <a:latin typeface="Georgia" pitchFamily="18" charset="0"/>
              </a:rPr>
              <a:t> у </a:t>
            </a:r>
            <a:r>
              <a:rPr lang="en-US" sz="2000" dirty="0" err="1" smtClean="0">
                <a:latin typeface="Georgia" pitchFamily="18" charset="0"/>
              </a:rPr>
              <a:t>одометрији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могу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бити</a:t>
            </a:r>
            <a:r>
              <a:rPr lang="sr-Cyrl-RS" sz="2000" dirty="0" smtClean="0">
                <a:latin typeface="Georgia" pitchFamily="18" charset="0"/>
              </a:rPr>
              <a:t>: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171448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Системске</a:t>
            </a:r>
            <a:r>
              <a:rPr lang="en-US" dirty="0" smtClean="0">
                <a:latin typeface="Georgia" pitchFamily="18" charset="0"/>
              </a:rPr>
              <a:t> :</a:t>
            </a:r>
          </a:p>
          <a:p>
            <a:r>
              <a:rPr lang="en-US" dirty="0" smtClean="0">
                <a:latin typeface="Georgia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Н</a:t>
            </a:r>
            <a:r>
              <a:rPr lang="en-US" dirty="0" err="1" smtClean="0">
                <a:latin typeface="Georgia" pitchFamily="18" charset="0"/>
              </a:rPr>
              <a:t>еједнаки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полупречници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точкова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Н</a:t>
            </a:r>
            <a:r>
              <a:rPr lang="en-US" dirty="0" err="1" smtClean="0">
                <a:latin typeface="Georgia" pitchFamily="18" charset="0"/>
              </a:rPr>
              <a:t>еподешеност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точкова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К</a:t>
            </a:r>
            <a:r>
              <a:rPr lang="en-US" dirty="0" err="1" smtClean="0">
                <a:latin typeface="Georgia" pitchFamily="18" charset="0"/>
              </a:rPr>
              <a:t>оначна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резолуција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енкодера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2428828" y="3286124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 </a:t>
            </a:r>
          </a:p>
          <a:p>
            <a:r>
              <a:rPr lang="en-US" dirty="0" err="1" smtClean="0">
                <a:latin typeface="Georgia" pitchFamily="18" charset="0"/>
              </a:rPr>
              <a:t>Несистемске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r>
              <a:rPr lang="en-US" dirty="0" smtClean="0">
                <a:latin typeface="Georgia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П</a:t>
            </a:r>
            <a:r>
              <a:rPr lang="en-US" dirty="0" err="1" smtClean="0">
                <a:latin typeface="Georgia" pitchFamily="18" charset="0"/>
              </a:rPr>
              <a:t>релазак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преко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неравног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терена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П</a:t>
            </a:r>
            <a:r>
              <a:rPr lang="en-US" dirty="0" err="1" smtClean="0">
                <a:latin typeface="Georgia" pitchFamily="18" charset="0"/>
              </a:rPr>
              <a:t>релазак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преко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неочекиваних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објеката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на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подлози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RS" dirty="0" smtClean="0">
                <a:latin typeface="Georgia" pitchFamily="18" charset="0"/>
              </a:rPr>
              <a:t> К</a:t>
            </a:r>
            <a:r>
              <a:rPr lang="en-US" dirty="0" err="1" smtClean="0">
                <a:latin typeface="Georgia" pitchFamily="18" charset="0"/>
              </a:rPr>
              <a:t>лизање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точкова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због</a:t>
            </a:r>
            <a:r>
              <a:rPr lang="en-US" dirty="0" smtClean="0">
                <a:latin typeface="Georgia" pitchFamily="18" charset="0"/>
              </a:rPr>
              <a:t>: </a:t>
            </a:r>
            <a:endParaRPr lang="sr-Cyrl-RS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sr-Cyrl-RS" dirty="0" smtClean="0">
              <a:latin typeface="Georgia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клизаве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подлоге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превеликог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убрзања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брзог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скретања</a:t>
            </a:r>
            <a:r>
              <a:rPr lang="en-US" dirty="0" smtClean="0">
                <a:latin typeface="Georgia" pitchFamily="18" charset="0"/>
              </a:rPr>
              <a:t> (</a:t>
            </a:r>
            <a:r>
              <a:rPr lang="en-US" dirty="0" err="1" smtClean="0">
                <a:latin typeface="Georgia" pitchFamily="18" charset="0"/>
              </a:rPr>
              <a:t>заношења</a:t>
            </a:r>
            <a:r>
              <a:rPr lang="en-US" dirty="0" smtClean="0">
                <a:latin typeface="Georgia" pitchFamily="18" charset="0"/>
              </a:rPr>
              <a:t>)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интеракције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са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другим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објектима</a:t>
            </a:r>
            <a:r>
              <a:rPr lang="sr-Cyrl-RS" dirty="0" smtClean="0">
                <a:latin typeface="Georgia" pitchFamily="18" charset="0"/>
              </a:rPr>
              <a:t>;</a:t>
            </a:r>
            <a:endParaRPr lang="en-US" dirty="0" smtClean="0">
              <a:latin typeface="Georgia" pitchFamily="18" charset="0"/>
            </a:endParaRPr>
          </a:p>
          <a:p>
            <a:endParaRPr lang="sr-Latn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8</a:t>
            </a:fld>
            <a:endParaRPr lang="fr-CA" dirty="0"/>
          </a:p>
        </p:txBody>
      </p:sp>
      <p:pic>
        <p:nvPicPr>
          <p:cNvPr id="12" name="Picture 11" descr="khepe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04538">
            <a:off x="1419806" y="6402607"/>
            <a:ext cx="1214382" cy="910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47549E-6 C 0.01527 -0.02728 0.03055 -0.05457 0.02986 -0.11331 C 0.02916 -0.17229 0.00694 -0.26202 -0.00452 -0.35383 C -0.01598 -0.44587 -0.03542 -0.57284 -0.03889 -0.66627 C -0.04237 -0.75947 -0.03108 -0.861 -0.02535 -0.91489 C -0.01962 -0.96877 -0.01216 -0.97941 -0.00452 -0.99005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99005 L -0.13837 -0.70027 " pathEditMode="relative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37 -0.70027 L -0.13837 -0.16512 " pathEditMode="relative" ptsTypes="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37 -0.16512 L 0.01128 0.00925 " pathEditMode="relative" ptsTypes="AA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71604" y="0"/>
            <a:ext cx="7358114" cy="1142984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Планирање и проналажење оптималне                                                   </a:t>
            </a:r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-28577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3.</a:t>
            </a:r>
            <a:endParaRPr lang="sr-Latn-R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786546" y="1285860"/>
            <a:ext cx="235745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путање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285992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>
                <a:latin typeface="Georgia" pitchFamily="18" charset="0"/>
              </a:rPr>
              <a:t>Постоје две основне парадигме за планирање путања</a:t>
            </a:r>
            <a:r>
              <a:rPr lang="sr-Cyrl-RS" sz="2400" dirty="0" smtClean="0">
                <a:latin typeface="Georgia" pitchFamily="18" charset="0"/>
              </a:rPr>
              <a:t>: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143248"/>
            <a:ext cx="851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Глобални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приступ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генерише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путању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off-line</a:t>
            </a:r>
            <a:endParaRPr kumimoji="0" lang="sr-Cyrl-R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режиму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коришћењем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познатих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информација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средини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8662" y="4143380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Захтева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прецизно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дефинисан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модел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окружења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што</a:t>
            </a:r>
            <a:endParaRPr lang="sr-Cyrl-RS" sz="2400" dirty="0" smtClean="0">
              <a:latin typeface="Georgia" pitchFamily="18" charset="0"/>
            </a:endParaRPr>
          </a:p>
          <a:p>
            <a:pPr lvl="0"/>
            <a:r>
              <a:rPr lang="sr-Cyrl-RS" sz="2400" dirty="0" smtClean="0">
                <a:latin typeface="Georgia" pitchFamily="18" charset="0"/>
              </a:rPr>
              <a:t>   </a:t>
            </a:r>
            <a:r>
              <a:rPr lang="en-US" sz="2400" dirty="0" smtClean="0">
                <a:latin typeface="Georgia" pitchFamily="18" charset="0"/>
              </a:rPr>
              <a:t> са </a:t>
            </a:r>
            <a:r>
              <a:rPr lang="en-US" sz="2400" dirty="0" err="1" smtClean="0">
                <a:latin typeface="Georgia" pitchFamily="18" charset="0"/>
              </a:rPr>
              <a:t>собом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повлачи</a:t>
            </a:r>
            <a:r>
              <a:rPr lang="en-US" sz="2400" dirty="0" smtClean="0">
                <a:latin typeface="Georgia" pitchFamily="18" charset="0"/>
              </a:rPr>
              <a:t> и </a:t>
            </a:r>
            <a:r>
              <a:rPr lang="en-US" sz="2400" dirty="0" err="1" smtClean="0">
                <a:latin typeface="Georgia" pitchFamily="18" charset="0"/>
              </a:rPr>
              <a:t>веће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време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рачунања</a:t>
            </a:r>
            <a:r>
              <a:rPr lang="en-US" sz="2400" dirty="0" smtClean="0">
                <a:latin typeface="Georgia" pitchFamily="18" charset="0"/>
              </a:rPr>
              <a:t>.</a:t>
            </a:r>
            <a:endParaRPr lang="sr-Cyrl-RS" sz="2400" dirty="0" smtClean="0">
              <a:latin typeface="Georgia" pitchFamily="18" charset="0"/>
            </a:endParaRPr>
          </a:p>
          <a:p>
            <a:pPr lvl="0"/>
            <a:endParaRPr lang="en-US" sz="24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Овим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приступом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није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могуће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реаговати</a:t>
            </a:r>
            <a:r>
              <a:rPr lang="en-US" sz="2400" dirty="0" smtClean="0">
                <a:latin typeface="Georgia" pitchFamily="18" charset="0"/>
              </a:rPr>
              <a:t> на</a:t>
            </a:r>
            <a:endParaRPr lang="sr-Cyrl-RS" sz="2400" dirty="0" smtClean="0">
              <a:latin typeface="Georgia" pitchFamily="18" charset="0"/>
            </a:endParaRPr>
          </a:p>
          <a:p>
            <a:pPr lvl="0"/>
            <a:r>
              <a:rPr lang="sr-Cyrl-RS" sz="2400" dirty="0" smtClean="0">
                <a:latin typeface="Georgia" pitchFamily="18" charset="0"/>
              </a:rPr>
              <a:t>   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непредвиђена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дешавања</a:t>
            </a:r>
            <a:r>
              <a:rPr lang="en-US" sz="2400" dirty="0" smtClean="0">
                <a:latin typeface="Georgia" pitchFamily="18" charset="0"/>
              </a:rPr>
              <a:t> у </a:t>
            </a:r>
            <a:r>
              <a:rPr lang="en-US" sz="2400" dirty="0" err="1" smtClean="0">
                <a:latin typeface="Georgia" pitchFamily="18" charset="0"/>
              </a:rPr>
              <a:t>радном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окружењу</a:t>
            </a:r>
            <a:r>
              <a:rPr lang="en-US" sz="2400" dirty="0" smtClean="0"/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B4BFB-FBF7-4DEE-BB85-4F4D32C658A8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  <p:pic>
        <p:nvPicPr>
          <p:cNvPr id="14" name="Picture 13" descr="khepe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3917" y="1357298"/>
            <a:ext cx="1500166" cy="11251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C -0.0191 0.00555 -0.03802 0.0111 -0.1 0.00393 C -0.16198 -0.00324 -0.28108 -0.03215 -0.37153 -0.04371 C -0.46198 -0.05528 -0.56736 -0.06661 -0.64323 -0.06568 C -0.7191 -0.06476 -0.76754 -0.05088 -0.82674 -0.0377 C -0.88594 -0.02452 -0.97136 0.00532 -0.99844 0.01387 C -1.02552 0.02243 -1.00747 0.01803 -0.98941 0.01387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1125</TotalTime>
  <Words>1298</Words>
  <Application>Microsoft Office PowerPoint</Application>
  <PresentationFormat>On-screen Show (4:3)</PresentationFormat>
  <Paragraphs>277</Paragraphs>
  <Slides>39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138</vt:lpstr>
      <vt:lpstr>Visio</vt:lpstr>
      <vt:lpstr>Bitmap Image</vt:lpstr>
      <vt:lpstr>Slide 1</vt:lpstr>
      <vt:lpstr>Садржај</vt:lpstr>
      <vt:lpstr>Садржај</vt:lpstr>
      <vt:lpstr>Увод и поставка проблема</vt:lpstr>
      <vt:lpstr>Увод и поставка проблема</vt:lpstr>
      <vt:lpstr>Модел кретања</vt:lpstr>
      <vt:lpstr>Модел кретања</vt:lpstr>
      <vt:lpstr>Модел кретања</vt:lpstr>
      <vt:lpstr>Планирање и проналажење оптималне                                                   </vt:lpstr>
      <vt:lpstr>Планирање и проналажење оптималне                                                   </vt:lpstr>
      <vt:lpstr>Планирање и проналажење оптималне путање</vt:lpstr>
      <vt:lpstr>Имплементација метода одлучивања, базираних на машинском учењу, у домену препознавања постојања препрека током кретања мобилног робота </vt:lpstr>
      <vt:lpstr>Инфрацрвени сензори</vt:lpstr>
      <vt:lpstr>Инфрацрвени сензори</vt:lpstr>
      <vt:lpstr>Вештачке неуронске мреже</vt:lpstr>
      <vt:lpstr>Вештачке неуронске мреже</vt:lpstr>
      <vt:lpstr>Вештачке неуронске мреже</vt:lpstr>
      <vt:lpstr>Вештачке неуронске мреже</vt:lpstr>
      <vt:lpstr>Вештачке неуронске мреже</vt:lpstr>
      <vt:lpstr>Вештачке неуронске мреже</vt:lpstr>
      <vt:lpstr>Slide 21</vt:lpstr>
      <vt:lpstr>Slide 22</vt:lpstr>
      <vt:lpstr>Фунцкионални захтеви и параметри пројектовања</vt:lpstr>
      <vt:lpstr>Фунцкионални захтеви</vt:lpstr>
      <vt:lpstr>Параметри пројектовања</vt:lpstr>
      <vt:lpstr>Матрица пројектовања</vt:lpstr>
      <vt:lpstr>Дрво и матрица одлучивања</vt:lpstr>
      <vt:lpstr>Дрво и матрица одлучивања</vt:lpstr>
      <vt:lpstr>Дрво и матрица одлучивања</vt:lpstr>
      <vt:lpstr>Дрво и матрица одлучивања</vt:lpstr>
      <vt:lpstr>Експериментални резултати</vt:lpstr>
      <vt:lpstr>Експериментални резултати</vt:lpstr>
      <vt:lpstr>Slide 33</vt:lpstr>
      <vt:lpstr>Експериментални резултати</vt:lpstr>
      <vt:lpstr>Експериментални резултати</vt:lpstr>
      <vt:lpstr>Експериментални резултати</vt:lpstr>
      <vt:lpstr>Slide 37</vt:lpstr>
      <vt:lpstr>Закључак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Branko</dc:creator>
  <cp:lastModifiedBy>Branko</cp:lastModifiedBy>
  <cp:revision>342</cp:revision>
  <dcterms:created xsi:type="dcterms:W3CDTF">2010-11-21T17:46:41Z</dcterms:created>
  <dcterms:modified xsi:type="dcterms:W3CDTF">2010-12-18T21:08:23Z</dcterms:modified>
</cp:coreProperties>
</file>