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handoutMasterIdLst>
    <p:handoutMasterId r:id="rId30"/>
  </p:handoutMasterIdLst>
  <p:sldIdLst>
    <p:sldId id="264" r:id="rId2"/>
    <p:sldId id="262" r:id="rId3"/>
    <p:sldId id="260" r:id="rId4"/>
    <p:sldId id="259" r:id="rId5"/>
    <p:sldId id="256" r:id="rId6"/>
    <p:sldId id="295" r:id="rId7"/>
    <p:sldId id="316" r:id="rId8"/>
    <p:sldId id="309" r:id="rId9"/>
    <p:sldId id="307" r:id="rId10"/>
    <p:sldId id="308" r:id="rId11"/>
    <p:sldId id="277" r:id="rId12"/>
    <p:sldId id="282" r:id="rId13"/>
    <p:sldId id="285" r:id="rId14"/>
    <p:sldId id="286" r:id="rId15"/>
    <p:sldId id="293" r:id="rId16"/>
    <p:sldId id="291" r:id="rId17"/>
    <p:sldId id="304" r:id="rId18"/>
    <p:sldId id="292" r:id="rId19"/>
    <p:sldId id="315" r:id="rId20"/>
    <p:sldId id="283" r:id="rId21"/>
    <p:sldId id="284" r:id="rId22"/>
    <p:sldId id="278" r:id="rId23"/>
    <p:sldId id="305" r:id="rId24"/>
    <p:sldId id="313" r:id="rId25"/>
    <p:sldId id="299" r:id="rId26"/>
    <p:sldId id="310" r:id="rId27"/>
    <p:sldId id="30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D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85" autoAdjust="0"/>
    <p:restoredTop sz="94660"/>
  </p:normalViewPr>
  <p:slideViewPr>
    <p:cSldViewPr>
      <p:cViewPr varScale="1">
        <p:scale>
          <a:sx n="65" d="100"/>
          <a:sy n="65" d="100"/>
        </p:scale>
        <p:origin x="12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040FB-E9B5-4114-AE04-112F11C38A52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975C4-7F3E-47F7-8014-0FE5D6883C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69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552C8-9412-4A57-8E6A-5E3F35CD1C04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2C245-77DD-49CB-903F-7A4C7FBB68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9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Пропелери Титаника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59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x-none" b="1" smtClean="0"/>
              <a:t>Видео:</a:t>
            </a:r>
            <a:r>
              <a:rPr lang="x-none" b="1" baseline="0" smtClean="0"/>
              <a:t> Бродоградња на РТС-у. </a:t>
            </a:r>
            <a:r>
              <a:rPr lang="x-none" baseline="0" smtClean="0"/>
              <a:t>Емисија из 2012.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7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Акредитација Британског краљевског друштва</a:t>
            </a:r>
            <a:r>
              <a:rPr lang="sr-Cyrl-CS" baseline="0" dirty="0" smtClean="0"/>
              <a:t> инжењера бродоградње потврда је квалитета образовања које се стиче на Машинском факултету у Београду.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55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smtClean="0"/>
              <a:t>Инжењери</a:t>
            </a:r>
            <a:r>
              <a:rPr lang="sr-Cyrl-CS" baseline="0" smtClean="0"/>
              <a:t> </a:t>
            </a:r>
            <a:r>
              <a:rPr lang="sr-Cyrl-CS" baseline="0" dirty="0" smtClean="0"/>
              <a:t>бродоградње могу да раде свуда у свету. </a:t>
            </a:r>
            <a:r>
              <a:rPr lang="x-none" smtClean="0"/>
              <a:t>Сваки </a:t>
            </a:r>
            <a:r>
              <a:rPr lang="x-none" dirty="0" smtClean="0"/>
              <a:t>кружић представља бар једног,</a:t>
            </a:r>
            <a:r>
              <a:rPr lang="x-none" baseline="0" dirty="0" smtClean="0"/>
              <a:t> а често и више инжењера бродоградње који су дипломирали у Београду.</a:t>
            </a:r>
            <a:r>
              <a:rPr lang="x-none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6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Инжењери бродоградње не раде</a:t>
            </a:r>
            <a:r>
              <a:rPr lang="x-none" baseline="0" dirty="0" smtClean="0"/>
              <a:t> само у бродоградилиштима и пројектним бироима, већ </a:t>
            </a:r>
            <a:r>
              <a:rPr lang="x-none" baseline="0" smtClean="0"/>
              <a:t>и базенима </a:t>
            </a:r>
            <a:r>
              <a:rPr lang="x-none" baseline="0" dirty="0" smtClean="0"/>
              <a:t>за </a:t>
            </a:r>
            <a:r>
              <a:rPr lang="x-none" baseline="0" smtClean="0"/>
              <a:t>моделска испитивања</a:t>
            </a:r>
            <a:r>
              <a:rPr lang="x-none" baseline="0" dirty="0" smtClean="0"/>
              <a:t>. </a:t>
            </a:r>
            <a:r>
              <a:rPr lang="sr-Cyrl-CS" b="1" baseline="0" dirty="0" smtClean="0"/>
              <a:t>Видео: институт у Ајови и Маринов базен за поморственост.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83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Успешан инжењер бродоградње мора да овлада многим практичним знањима.</a:t>
            </a:r>
            <a:r>
              <a:rPr lang="sr-Cyrl-CS" baseline="0" dirty="0" smtClean="0"/>
              <a:t> Пракса је неодвојиви део бродоградње. </a:t>
            </a:r>
            <a:r>
              <a:rPr lang="x-none" b="1" baseline="0" smtClean="0"/>
              <a:t>Видео: изградња брода </a:t>
            </a:r>
            <a:r>
              <a:rPr lang="en-US" b="1" baseline="0" dirty="0" err="1" smtClean="0"/>
              <a:t>Kroonborg</a:t>
            </a:r>
            <a:r>
              <a:rPr lang="x-none" b="1" baseline="0" smtClean="0"/>
              <a:t>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16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Оснивање бродских линија и моделирање бродске форме.</a:t>
            </a:r>
            <a:r>
              <a:rPr lang="sr-Cyrl-CS" baseline="0" dirty="0" smtClean="0"/>
              <a:t> </a:t>
            </a:r>
            <a:r>
              <a:rPr lang="sr-Cyrl-CS" dirty="0" smtClean="0"/>
              <a:t>Статички</a:t>
            </a:r>
            <a:r>
              <a:rPr lang="sr-Cyrl-CS" baseline="0" dirty="0" smtClean="0"/>
              <a:t> и динамички стабилитет брода при утовару / истовару, померању терета, скретању, тегљењу другог брода, и под дејством ветра. Пловност и стабилитет брода при насукању, доковању, поринућу. Пловност и стабилитет оштећеног, наплављеног брода. Прорачун непотопивости.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93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x-none" dirty="0" smtClean="0"/>
              <a:t>У анализи чврстоће</a:t>
            </a:r>
            <a:r>
              <a:rPr lang="x-none" baseline="0" dirty="0" smtClean="0"/>
              <a:t> бродске конструкције уобичајено је коришћење модерних нумеричких метода као што је метода коначних елемената.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6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Прорачун отпора брода и потребне</a:t>
            </a:r>
            <a:r>
              <a:rPr lang="sr-Cyrl-CS" baseline="0" dirty="0" smtClean="0"/>
              <a:t> снаге мотора. Прорачун и избор пропулзора. Прорачун кормиларских (маневарских) својстава брода. </a:t>
            </a:r>
            <a:r>
              <a:rPr lang="sr-Cyrl-CS" dirty="0" smtClean="0"/>
              <a:t>Понашање брода на таласима, укључујући</a:t>
            </a:r>
            <a:r>
              <a:rPr lang="sr-Cyrl-CS" baseline="0" dirty="0" smtClean="0"/>
              <a:t> </a:t>
            </a:r>
            <a:r>
              <a:rPr lang="sr-Cyrl-CS" dirty="0" smtClean="0"/>
              <a:t>динамичка оптерећења и додатни</a:t>
            </a:r>
            <a:r>
              <a:rPr lang="sr-Cyrl-CS" baseline="0" dirty="0" smtClean="0"/>
              <a:t> отпор </a:t>
            </a:r>
            <a:r>
              <a:rPr lang="sr-Cyrl-CS" dirty="0" smtClean="0"/>
              <a:t>на таласима.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09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dirty="0" smtClean="0"/>
              <a:t>Данас</a:t>
            </a:r>
            <a:r>
              <a:rPr lang="sr-Cyrl-CS" baseline="0" dirty="0" smtClean="0"/>
              <a:t> је поново актуелна борба против пирата, али ратни бродови чувају границе, изводе стратешке маневре и учествују у ратним дејствима. </a:t>
            </a:r>
            <a:r>
              <a:rPr lang="x-none" smtClean="0"/>
              <a:t>Ратни </a:t>
            </a:r>
            <a:r>
              <a:rPr lang="x-none" dirty="0" smtClean="0"/>
              <a:t>бродови имају</a:t>
            </a:r>
            <a:r>
              <a:rPr lang="x-none" baseline="0" dirty="0" smtClean="0"/>
              <a:t> изузетне маневарске карактеристике, добар динамички стабилитет на таласима и у ратним дејствима, специјалне, неконвенционалне форме.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41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Путнички</a:t>
            </a:r>
            <a:r>
              <a:rPr lang="x-none" baseline="0" dirty="0" smtClean="0"/>
              <a:t> бродови имају комплексне бродске системе који треба да подмире све потребе огромног хотела на води, али и снажне противпожарне системе и уређаје за стабилизацију на таласима, како би пловидба била сигурна и удобна.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50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smtClean="0"/>
              <a:t>Контејнерски</a:t>
            </a:r>
            <a:r>
              <a:rPr lang="x-none" baseline="0" smtClean="0"/>
              <a:t> бродови</a:t>
            </a:r>
            <a:r>
              <a:rPr lang="sr-Cyrl-CS" baseline="0" dirty="0" smtClean="0"/>
              <a:t> превозе практично све врсте робе. Велики контејнерски брод превезе 111 милиона пари патика!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02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Због потражње за алтернативним горивима, бродови са</a:t>
            </a:r>
            <a:r>
              <a:rPr lang="x-none" baseline="0" dirty="0" smtClean="0"/>
              <a:t> специјално израђеним танковима за превоз природног гаса у течном стању данас доживљавају процват.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Ро-ро бродови за превоз </a:t>
            </a:r>
            <a:r>
              <a:rPr lang="x-none" smtClean="0"/>
              <a:t>возила.</a:t>
            </a:r>
            <a:r>
              <a:rPr lang="sr-Cyrl-CS" dirty="0" smtClean="0"/>
              <a:t> Превозе више хиљада путничких</a:t>
            </a:r>
            <a:r>
              <a:rPr lang="sr-Cyrl-CS" baseline="0" dirty="0" smtClean="0"/>
              <a:t> аутомобила, камиона, грађевинских машина. Имају велики број палуба и рампе за укрцавање возила (</a:t>
            </a:r>
            <a:r>
              <a:rPr lang="en-US" baseline="0" dirty="0" smtClean="0"/>
              <a:t>roll on – roll off).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 за превоз путника и аутомобила. На</a:t>
            </a:r>
            <a:r>
              <a:rPr lang="x-none" baseline="0" dirty="0" smtClean="0"/>
              <a:t> горњој слици, приказан је вишетрупни брзи фери од алуминијума.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02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 за специјалне услове </a:t>
            </a:r>
            <a:r>
              <a:rPr lang="x-none" smtClean="0"/>
              <a:t>пловидбе (</a:t>
            </a:r>
            <a:r>
              <a:rPr lang="x-none" dirty="0" smtClean="0"/>
              <a:t>1</a:t>
            </a:r>
            <a:r>
              <a:rPr lang="x-none" smtClean="0"/>
              <a:t>). </a:t>
            </a:r>
            <a:r>
              <a:rPr lang="sr-Cyrl-CS" dirty="0" smtClean="0"/>
              <a:t>Да</a:t>
            </a:r>
            <a:r>
              <a:rPr lang="sr-Cyrl-CS" baseline="0" dirty="0" smtClean="0"/>
              <a:t> би се</a:t>
            </a:r>
            <a:r>
              <a:rPr lang="x-none" smtClean="0"/>
              <a:t> Северни пут</a:t>
            </a:r>
            <a:r>
              <a:rPr lang="sr-Cyrl-CS" dirty="0" smtClean="0"/>
              <a:t> користио</a:t>
            </a:r>
            <a:r>
              <a:rPr lang="x-none" smtClean="0"/>
              <a:t>, </a:t>
            </a:r>
            <a:r>
              <a:rPr lang="sr-Cyrl-CS" dirty="0" smtClean="0"/>
              <a:t>неопходни су моћни</a:t>
            </a:r>
            <a:r>
              <a:rPr lang="sr-Cyrl-CS" baseline="0" dirty="0" smtClean="0"/>
              <a:t> и поуздани ледоломци</a:t>
            </a:r>
            <a:r>
              <a:rPr lang="x-none" smtClean="0"/>
              <a:t>.</a:t>
            </a:r>
            <a:r>
              <a:rPr lang="sr-Cyrl-CS" dirty="0" smtClean="0"/>
              <a:t> На слици, руски ледоломац</a:t>
            </a:r>
            <a:r>
              <a:rPr lang="sr-Cyrl-CS" baseline="0" dirty="0" smtClean="0"/>
              <a:t> на нуклеарни погон Јамал.</a:t>
            </a:r>
            <a:r>
              <a:rPr lang="x-none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02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 за специјалне услове </a:t>
            </a:r>
            <a:r>
              <a:rPr lang="x-none" smtClean="0"/>
              <a:t>пловидбе (</a:t>
            </a:r>
            <a:r>
              <a:rPr lang="x-none" dirty="0" smtClean="0"/>
              <a:t>2</a:t>
            </a:r>
            <a:r>
              <a:rPr lang="x-none" smtClean="0"/>
              <a:t>). </a:t>
            </a:r>
            <a:r>
              <a:rPr lang="x-none" dirty="0" smtClean="0"/>
              <a:t>Рибарски бродови и бродови-снабдевачи намењени су за рад у екстремним временским условима, при олујним ветровима и на високим таласима</a:t>
            </a:r>
            <a:r>
              <a:rPr lang="x-none" smtClean="0"/>
              <a:t>. </a:t>
            </a:r>
            <a:r>
              <a:rPr lang="x-none" b="1" smtClean="0">
                <a:solidFill>
                  <a:srgbClr val="FF0000"/>
                </a:solidFill>
              </a:rPr>
              <a:t>Виде</a:t>
            </a:r>
            <a:r>
              <a:rPr lang="x-none" b="1" dirty="0" smtClean="0">
                <a:solidFill>
                  <a:srgbClr val="FF0000"/>
                </a:solidFill>
              </a:rPr>
              <a:t>о:</a:t>
            </a:r>
            <a:r>
              <a:rPr lang="x-none" b="1" baseline="0" dirty="0" smtClean="0">
                <a:solidFill>
                  <a:srgbClr val="FF0000"/>
                </a:solidFill>
              </a:rPr>
              <a:t> брод на таласима</a:t>
            </a:r>
            <a:r>
              <a:rPr lang="x-none" b="1" smtClean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02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 за </a:t>
            </a:r>
            <a:r>
              <a:rPr lang="x-none" smtClean="0"/>
              <a:t>специјалне </a:t>
            </a:r>
            <a:r>
              <a:rPr lang="sr-Cyrl-CS" dirty="0" smtClean="0"/>
              <a:t>намене</a:t>
            </a:r>
            <a:r>
              <a:rPr lang="x-none" smtClean="0"/>
              <a:t>. </a:t>
            </a:r>
            <a:r>
              <a:rPr lang="sr-Cyrl-CS" dirty="0" smtClean="0"/>
              <a:t>Бродови за тешке терете</a:t>
            </a:r>
            <a:r>
              <a:rPr lang="sr-Cyrl-CS" smtClean="0"/>
              <a:t>. </a:t>
            </a:r>
            <a:r>
              <a:rPr lang="x-none" smtClean="0"/>
              <a:t>Рибарски бродови и бродови-снабдевачи намењени су за рад у екстремним временским условима, при олујним ветровима и на високим таласима. </a:t>
            </a:r>
            <a:r>
              <a:rPr lang="x-none" b="1" smtClean="0">
                <a:solidFill>
                  <a:srgbClr val="FF0000"/>
                </a:solidFill>
              </a:rPr>
              <a:t>Видео:</a:t>
            </a:r>
            <a:r>
              <a:rPr lang="x-none" b="1" baseline="0" smtClean="0">
                <a:solidFill>
                  <a:srgbClr val="FF0000"/>
                </a:solidFill>
              </a:rPr>
              <a:t> брод на таласима</a:t>
            </a:r>
            <a:r>
              <a:rPr lang="x-none" b="1" smtClean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02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Куп Америке и </a:t>
            </a:r>
            <a:r>
              <a:rPr lang="en-US" dirty="0" smtClean="0"/>
              <a:t>Volvo Ocean Race </a:t>
            </a:r>
            <a:r>
              <a:rPr lang="sr-Cyrl-CS" smtClean="0"/>
              <a:t>трка око света.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219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</a:t>
            </a:r>
            <a:r>
              <a:rPr lang="x-none" baseline="0" dirty="0" smtClean="0"/>
              <a:t> су највеће инжењерске конструкције</a:t>
            </a:r>
            <a:r>
              <a:rPr kumimoji="0" lang="x-non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r>
              <a:rPr lang="x-none" baseline="0" dirty="0" smtClean="0"/>
              <a:t>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43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dirty="0" smtClean="0"/>
              <a:t>Бродови</a:t>
            </a:r>
            <a:r>
              <a:rPr lang="x-none" baseline="0" dirty="0" smtClean="0"/>
              <a:t> су највеће инжењерске конструкције</a:t>
            </a:r>
            <a:r>
              <a:rPr kumimoji="0" lang="x-non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r>
              <a:rPr lang="x-none" baseline="0" dirty="0" smtClean="0"/>
              <a:t> (2). </a:t>
            </a:r>
            <a:r>
              <a:rPr lang="x-none" b="1" baseline="0" dirty="0" smtClean="0"/>
              <a:t>Видео</a:t>
            </a:r>
            <a:r>
              <a:rPr lang="x-none" b="1" baseline="0" smtClean="0"/>
              <a:t>: </a:t>
            </a:r>
            <a:r>
              <a:rPr lang="sr-Cyrl-CS" b="1" baseline="0" dirty="0" smtClean="0"/>
              <a:t>Пројектовање</a:t>
            </a:r>
            <a:r>
              <a:rPr lang="x-none" b="1" baseline="0" smtClean="0"/>
              <a:t> </a:t>
            </a:r>
            <a:r>
              <a:rPr lang="x-none" b="1" baseline="0" dirty="0" smtClean="0"/>
              <a:t>брода Трипл И класе.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06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dirty="0" smtClean="0"/>
              <a:t>Бродови</a:t>
            </a:r>
            <a:r>
              <a:rPr lang="x-none" baseline="0" dirty="0" smtClean="0"/>
              <a:t> су највеће инжењерске конструкције</a:t>
            </a:r>
            <a:r>
              <a:rPr kumimoji="0" lang="x-non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r>
              <a:rPr lang="x-none" baseline="0" dirty="0" smtClean="0"/>
              <a:t> (2). </a:t>
            </a:r>
            <a:r>
              <a:rPr lang="x-none" b="1" baseline="0" dirty="0" smtClean="0"/>
              <a:t>Видео</a:t>
            </a:r>
            <a:r>
              <a:rPr lang="x-none" b="1" baseline="0" smtClean="0"/>
              <a:t>: </a:t>
            </a:r>
            <a:r>
              <a:rPr lang="sr-Cyrl-CS" b="1" baseline="0" dirty="0" smtClean="0"/>
              <a:t>Пројектовање</a:t>
            </a:r>
            <a:r>
              <a:rPr lang="x-none" b="1" baseline="0" smtClean="0"/>
              <a:t> </a:t>
            </a:r>
            <a:r>
              <a:rPr lang="x-none" b="1" baseline="0" dirty="0" smtClean="0"/>
              <a:t>брода Трипл И класе.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06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</a:t>
            </a:r>
            <a:r>
              <a:rPr lang="x-none" baseline="0" dirty="0" smtClean="0"/>
              <a:t> су највеће инжењерске конструкције</a:t>
            </a:r>
            <a:r>
              <a:rPr kumimoji="0" lang="x-non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r>
              <a:rPr lang="x-none" baseline="0" dirty="0" smtClean="0"/>
              <a:t> (</a:t>
            </a:r>
            <a:r>
              <a:rPr lang="x-none" baseline="0" smtClean="0"/>
              <a:t>1)</a:t>
            </a:r>
            <a:r>
              <a:rPr lang="en-US" baseline="0" dirty="0" smtClean="0"/>
              <a:t> </a:t>
            </a:r>
            <a:r>
              <a:rPr lang="x-none" b="1" baseline="0" dirty="0" smtClean="0"/>
              <a:t>Видео: прво испловљавање Прелудијума из пловног дока у бродоградилишту.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43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 smtClean="0"/>
              <a:t>Бродови</a:t>
            </a:r>
            <a:r>
              <a:rPr lang="x-none" baseline="0" dirty="0" smtClean="0"/>
              <a:t> су највеће инжењерске конструкције</a:t>
            </a:r>
            <a:r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r>
              <a:rPr lang="x-none" baseline="0" smtClean="0"/>
              <a:t> (</a:t>
            </a:r>
            <a:r>
              <a:rPr lang="en-US" baseline="0" dirty="0" smtClean="0"/>
              <a:t>2</a:t>
            </a:r>
            <a:r>
              <a:rPr lang="x-none" baseline="0" smtClean="0"/>
              <a:t>)</a:t>
            </a:r>
            <a:r>
              <a:rPr lang="en-US" baseline="0" dirty="0" smtClean="0"/>
              <a:t> </a:t>
            </a:r>
            <a:r>
              <a:rPr lang="sr-Cyrl-CS" baseline="0" dirty="0" smtClean="0"/>
              <a:t>Највеће пловило икада саграђено!</a:t>
            </a:r>
            <a:r>
              <a:rPr lang="en-US" baseline="0" dirty="0" smtClean="0"/>
              <a:t> </a:t>
            </a:r>
            <a:r>
              <a:rPr lang="x-none" b="1" baseline="0" smtClean="0"/>
              <a:t>Видео.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431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Сигурност</a:t>
            </a:r>
            <a:r>
              <a:rPr lang="sr-Cyrl-C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2C245-77DD-49CB-903F-7A4C7FBB683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4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tiff"/><Relationship Id="rId5" Type="http://schemas.openxmlformats.org/officeDocument/2006/relationships/image" Target="../media/image3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:\Scuola\Prezentacija smera\pro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6781800" cy="51247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620" y="2187577"/>
            <a:ext cx="7772400" cy="1470025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sr-Cyrl-CS" sz="2000" dirty="0" smtClean="0">
                <a:solidFill>
                  <a:srgbClr val="002060"/>
                </a:solidFill>
              </a:rPr>
              <a:t>МАШИНСКО ИНЖЕЊЕРСТВО У ПРАКСИ</a:t>
            </a:r>
            <a:r>
              <a:rPr lang="sr-Cyrl-CS" b="1" dirty="0" smtClean="0">
                <a:solidFill>
                  <a:schemeClr val="tx2"/>
                </a:solidFill>
              </a:rPr>
              <a:t/>
            </a:r>
            <a:br>
              <a:rPr lang="sr-Cyrl-CS" b="1" dirty="0" smtClean="0">
                <a:solidFill>
                  <a:schemeClr val="tx2"/>
                </a:solidFill>
              </a:rPr>
            </a:br>
            <a:r>
              <a:rPr lang="sr-Cyrl-CS" sz="5400" b="1" dirty="0" smtClean="0">
                <a:solidFill>
                  <a:srgbClr val="002060"/>
                </a:solidFill>
              </a:rPr>
              <a:t>БРОДОГРАДЊА</a:t>
            </a:r>
            <a:endParaRPr lang="en-US" sz="5400" b="1" dirty="0">
              <a:solidFill>
                <a:srgbClr val="002060"/>
              </a:solidFill>
            </a:endParaRPr>
          </a:p>
        </p:txBody>
      </p:sp>
      <p:pic>
        <p:nvPicPr>
          <p:cNvPr id="5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1" y="4735985"/>
            <a:ext cx="1981200" cy="212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6248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x-none" sz="2000" i="0" smtClean="0">
                <a:solidFill>
                  <a:srgbClr val="002060"/>
                </a:solidFill>
                <a:latin typeface="Calibri" pitchFamily="34" charset="0"/>
              </a:rPr>
              <a:t>1</a:t>
            </a:r>
            <a:r>
              <a:rPr lang="en-US" sz="2000" i="0" dirty="0" smtClean="0">
                <a:solidFill>
                  <a:srgbClr val="002060"/>
                </a:solidFill>
                <a:latin typeface="Calibri" pitchFamily="34" charset="0"/>
              </a:rPr>
              <a:t>6</a:t>
            </a:r>
            <a:r>
              <a:rPr lang="sr-Cyrl-CS" sz="2000" i="0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en-US" sz="2000" i="0" dirty="0" smtClean="0">
                <a:solidFill>
                  <a:srgbClr val="002060"/>
                </a:solidFill>
                <a:latin typeface="Calibri" pitchFamily="34" charset="0"/>
              </a:rPr>
              <a:t>a</a:t>
            </a:r>
            <a:r>
              <a:rPr lang="sr-Cyrl-CS" sz="2000" i="0" dirty="0" smtClean="0">
                <a:solidFill>
                  <a:srgbClr val="002060"/>
                </a:solidFill>
                <a:latin typeface="Calibri" pitchFamily="34" charset="0"/>
              </a:rPr>
              <a:t>прил 2015. </a:t>
            </a:r>
            <a:endParaRPr lang="en-US" sz="2000" i="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МАШИНСКИ ФАКУЛТЕТ УНИВЕРЗИТЕТА У БЕОГРАДУ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5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G:\Scuola\Prezentacija smera\brodogradnja-org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295398"/>
            <a:ext cx="6437376" cy="378698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5235575"/>
            <a:ext cx="7772400" cy="1089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www.brodogradnja.org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www.facebook.com/brodogradnja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b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4656" y="5136423"/>
            <a:ext cx="1609344" cy="17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Scuola\Prezentacija smera\Propeller_-_Ebo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7398" y="1047798"/>
            <a:ext cx="4036198" cy="5381597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42844" y="1285860"/>
            <a:ext cx="4491038" cy="4525963"/>
          </a:xfrm>
        </p:spPr>
        <p:txBody>
          <a:bodyPr>
            <a:noAutofit/>
          </a:bodyPr>
          <a:lstStyle/>
          <a:p>
            <a:r>
              <a:rPr lang="sr-Cyrl-CS" sz="2200" b="1" dirty="0" smtClean="0">
                <a:solidFill>
                  <a:srgbClr val="002060"/>
                </a:solidFill>
              </a:rPr>
              <a:t>Акредитован курс</a:t>
            </a:r>
            <a:endParaRPr lang="en-US" sz="2200" b="1" dirty="0" smtClean="0">
              <a:solidFill>
                <a:srgbClr val="002060"/>
              </a:solidFill>
            </a:endParaRPr>
          </a:p>
          <a:p>
            <a:r>
              <a:rPr lang="sr-Cyrl-CS" sz="2200" b="1" dirty="0" smtClean="0">
                <a:solidFill>
                  <a:srgbClr val="002060"/>
                </a:solidFill>
              </a:rPr>
              <a:t>Признат у свету</a:t>
            </a:r>
            <a:endParaRPr lang="en-US" sz="2200" b="1" dirty="0" smtClean="0">
              <a:solidFill>
                <a:srgbClr val="002060"/>
              </a:solidFill>
            </a:endParaRPr>
          </a:p>
          <a:p>
            <a:r>
              <a:rPr lang="sr-Cyrl-CS" sz="2200" b="1" dirty="0" smtClean="0">
                <a:solidFill>
                  <a:srgbClr val="002060"/>
                </a:solidFill>
              </a:rPr>
              <a:t>Речна и морска бродоградња</a:t>
            </a:r>
            <a:r>
              <a:rPr lang="en-US" sz="2200" b="1" dirty="0" smtClean="0">
                <a:solidFill>
                  <a:srgbClr val="002060"/>
                </a:solidFill>
              </a:rPr>
              <a:t>, </a:t>
            </a:r>
            <a:r>
              <a:rPr lang="en-US" sz="2200" b="1" i="1" dirty="0" smtClean="0">
                <a:solidFill>
                  <a:srgbClr val="002060"/>
                </a:solidFill>
              </a:rPr>
              <a:t>offshore</a:t>
            </a:r>
            <a:r>
              <a:rPr lang="en-US" sz="2200" b="1" dirty="0" smtClean="0">
                <a:solidFill>
                  <a:srgbClr val="002060"/>
                </a:solidFill>
              </a:rPr>
              <a:t>, </a:t>
            </a:r>
            <a:r>
              <a:rPr lang="en-US" sz="2200" b="1" i="1" dirty="0" smtClean="0">
                <a:solidFill>
                  <a:srgbClr val="002060"/>
                </a:solidFill>
              </a:rPr>
              <a:t>oil</a:t>
            </a:r>
            <a:r>
              <a:rPr lang="sr-Cyrl-CS" sz="2200" b="1" i="1" dirty="0" smtClean="0">
                <a:solidFill>
                  <a:srgbClr val="002060"/>
                </a:solidFill>
              </a:rPr>
              <a:t> </a:t>
            </a:r>
            <a:r>
              <a:rPr lang="en-US" sz="2200" b="1" i="1" dirty="0" smtClean="0">
                <a:solidFill>
                  <a:srgbClr val="002060"/>
                </a:solidFill>
              </a:rPr>
              <a:t>&amp;</a:t>
            </a:r>
            <a:r>
              <a:rPr lang="sr-Cyrl-CS" sz="2200" b="1" i="1" dirty="0" smtClean="0">
                <a:solidFill>
                  <a:srgbClr val="002060"/>
                </a:solidFill>
              </a:rPr>
              <a:t> </a:t>
            </a:r>
            <a:r>
              <a:rPr lang="en-US" sz="2200" b="1" i="1" dirty="0" smtClean="0">
                <a:solidFill>
                  <a:srgbClr val="002060"/>
                </a:solidFill>
              </a:rPr>
              <a:t>energy</a:t>
            </a:r>
            <a:r>
              <a:rPr lang="en-US" sz="2200" b="1" dirty="0" smtClean="0">
                <a:solidFill>
                  <a:srgbClr val="002060"/>
                </a:solidFill>
              </a:rPr>
              <a:t> </a:t>
            </a:r>
            <a:endParaRPr lang="sr-Cyrl-CS" sz="22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sr-Cyrl-CS" sz="2200" b="1" dirty="0" smtClean="0">
                <a:solidFill>
                  <a:srgbClr val="002060"/>
                </a:solidFill>
              </a:rPr>
              <a:t>	Истраживачки рад </a:t>
            </a:r>
            <a:r>
              <a:rPr lang="en-US" sz="2200" b="1" dirty="0" smtClean="0">
                <a:solidFill>
                  <a:srgbClr val="002060"/>
                </a:solidFill>
              </a:rPr>
              <a:t>(</a:t>
            </a:r>
            <a:r>
              <a:rPr lang="sr-Cyrl-CS" sz="2200" b="1" dirty="0" smtClean="0">
                <a:solidFill>
                  <a:srgbClr val="002060"/>
                </a:solidFill>
              </a:rPr>
              <a:t>институти, универзитети</a:t>
            </a:r>
            <a:r>
              <a:rPr lang="en-US" sz="2200" b="1" dirty="0" smtClean="0">
                <a:solidFill>
                  <a:srgbClr val="002060"/>
                </a:solidFill>
              </a:rPr>
              <a:t>) </a:t>
            </a:r>
            <a:endParaRPr lang="sr-Cyrl-CS" sz="22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sr-Cyrl-CS" sz="2200" b="1" dirty="0" smtClean="0">
                <a:solidFill>
                  <a:srgbClr val="002060"/>
                </a:solidFill>
              </a:rPr>
              <a:t>	Класификациона друштва</a:t>
            </a:r>
          </a:p>
          <a:p>
            <a:pPr>
              <a:buNone/>
            </a:pPr>
            <a:r>
              <a:rPr lang="sr-Cyrl-CS" sz="2200" b="1" dirty="0" smtClean="0">
                <a:solidFill>
                  <a:srgbClr val="002060"/>
                </a:solidFill>
              </a:rPr>
              <a:t>	Пројектни бирои</a:t>
            </a:r>
          </a:p>
          <a:p>
            <a:pPr>
              <a:buNone/>
            </a:pPr>
            <a:r>
              <a:rPr lang="sr-Cyrl-CS" sz="2200" b="1" dirty="0" smtClean="0">
                <a:solidFill>
                  <a:srgbClr val="002060"/>
                </a:solidFill>
              </a:rPr>
              <a:t>	Бродарске компаније, итд.</a:t>
            </a:r>
            <a:endParaRPr lang="en-US" sz="2200" b="1" dirty="0" smtClean="0">
              <a:solidFill>
                <a:srgbClr val="002060"/>
              </a:solidFill>
            </a:endParaRPr>
          </a:p>
          <a:p>
            <a:r>
              <a:rPr lang="sr-Cyrl-CS" sz="2200" b="1" dirty="0" smtClean="0">
                <a:solidFill>
                  <a:srgbClr val="002060"/>
                </a:solidFill>
              </a:rPr>
              <a:t>Практична инжењерска знања</a:t>
            </a:r>
          </a:p>
          <a:p>
            <a:r>
              <a:rPr lang="sr-Cyrl-CS" sz="2200" b="1" dirty="0" smtClean="0">
                <a:solidFill>
                  <a:srgbClr val="002060"/>
                </a:solidFill>
              </a:rPr>
              <a:t>Широка теоријска знања  </a:t>
            </a:r>
          </a:p>
          <a:p>
            <a:endParaRPr lang="en-US" sz="2200" b="1" cap="small" dirty="0" smtClean="0">
              <a:solidFill>
                <a:srgbClr val="002060"/>
              </a:solidFill>
            </a:endParaRPr>
          </a:p>
          <a:p>
            <a:endParaRPr lang="en-US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brodogradnja.org/slike/RINA_Accreditation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43000"/>
            <a:ext cx="3895278" cy="5412164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</p:pic>
      <p:pic>
        <p:nvPicPr>
          <p:cNvPr id="3075" name="Picture 3" descr="D:\My Documents\Downloads\logo_ri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1628" y="1122220"/>
            <a:ext cx="1935125" cy="2743200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6" name="Picture 8" descr="grb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4656" y="5136423"/>
            <a:ext cx="1609344" cy="17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8" name="Picture 4" descr="D:\Downloads\scan0018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43000"/>
            <a:ext cx="3828393" cy="5413248"/>
          </a:xfrm>
          <a:prstGeom prst="rect">
            <a:avLst/>
          </a:prstGeom>
          <a:noFill/>
          <a:ln w="1905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4656" y="5136423"/>
            <a:ext cx="1609344" cy="17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Scuola\Prezentacija smera\world_ma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87489"/>
            <a:ext cx="9144000" cy="4760926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172200"/>
            <a:ext cx="7543800" cy="685800"/>
          </a:xfrm>
        </p:spPr>
        <p:txBody>
          <a:bodyPr>
            <a:normAutofit/>
          </a:bodyPr>
          <a:lstStyle/>
          <a:p>
            <a:pPr algn="l"/>
            <a:r>
              <a:rPr lang="sr-Cyrl-CS" sz="2800" b="1" cap="small" dirty="0" smtClean="0">
                <a:solidFill>
                  <a:srgbClr val="002060"/>
                </a:solidFill>
              </a:rPr>
              <a:t>Нема незапослених инжењера бродоградње!</a:t>
            </a:r>
            <a:endParaRPr lang="en-US" sz="2800" b="1" cap="small" dirty="0">
              <a:solidFill>
                <a:srgbClr val="00206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914400" y="2286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2000" y="2667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14400" y="2895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66800" y="286274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371600" y="298299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69862" y="2895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07204" y="270419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116264" y="2575276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286000" y="251893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43200" y="2303336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057400" y="2286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209800" y="22098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084462" y="22098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45138" y="2142268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30006" y="1878996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365070" y="1944006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317396" y="2048732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267200" y="215527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419600" y="2133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419600" y="2286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267200" y="2286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469796" y="2396872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43400" y="24384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72000" y="24384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876800" y="16764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786085" y="2667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724400" y="18288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105400" y="28194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334000" y="25908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15000" y="3048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334000" y="4038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010510" y="4941498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3429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292196" y="400409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391400" y="4953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8153400" y="5181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839200" y="50292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15200" y="35052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553200" y="3276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315200" y="28956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490604" y="2807898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696200" y="26670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4656" y="5136423"/>
            <a:ext cx="1609344" cy="17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" name="Picture 2" descr="C:\Users\Igor Backalov\Dropbox\SintefMarintek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9" y="1056531"/>
            <a:ext cx="5394358" cy="359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Igor Backalov\Dropbox\MIup 2014\FPSO Offloading 1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56531"/>
            <a:ext cx="3119264" cy="233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gor Backalov\Dropbox\MIup 2014\Gas Cat Nov08 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120" y="3600941"/>
            <a:ext cx="3134279" cy="184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Scuola\Prezentacija smera\Bureau Veritas 2MB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53000"/>
            <a:ext cx="1384196" cy="171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Scuola\Prezentacija smera\lloydsregiste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4936424"/>
            <a:ext cx="1785580" cy="173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D:\Scuola\Prezentacija smera\RM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18" y="4953000"/>
            <a:ext cx="1771185" cy="171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2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4656" y="5136423"/>
            <a:ext cx="1609344" cy="17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098" name="Picture 2" descr="C:\Documents and Settings\Toplana\My Documents\IMG_72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071545"/>
            <a:ext cx="7143800" cy="4837493"/>
          </a:xfrm>
          <a:prstGeom prst="rect">
            <a:avLst/>
          </a:prstGeom>
          <a:noFill/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Scuola\Prezentacija smera\container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828800"/>
            <a:ext cx="5066407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2" descr="h_kriva_ppt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92521" y="1219200"/>
            <a:ext cx="3744913" cy="242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 descr="G:\Scuola\Prezentacija smera\msc-napoli-list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8279" y="3987545"/>
            <a:ext cx="3759200" cy="2565655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>
          <a:xfrm>
            <a:off x="228598" y="5714206"/>
            <a:ext cx="4415410" cy="819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x-none" sz="2800" b="1" dirty="0" smtClean="0">
                <a:solidFill>
                  <a:schemeClr val="bg1"/>
                </a:solidFill>
              </a:rPr>
              <a:t>Геометрија бродске форме и хидростатика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0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Scuola\Prezentacija smera\FEMSchlep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83213"/>
            <a:ext cx="4292988" cy="316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D:\My Documents\Picture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1700" y="3078163"/>
            <a:ext cx="4127500" cy="3398837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>
          <a:xfrm>
            <a:off x="-108520" y="6281464"/>
            <a:ext cx="5207498" cy="576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x-none" sz="2800" b="1" dirty="0" smtClean="0">
                <a:solidFill>
                  <a:schemeClr val="tx1"/>
                </a:solidFill>
              </a:rPr>
              <a:t>Чврстоћа бродске конструкције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5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G:\Scuola\Prezentacija smera\PropellerGFM2006_Silver_c1200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4442" y="1143000"/>
            <a:ext cx="3483864" cy="25726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050" name="Picture 2" descr="G:\Scuola\Prezentacija smera\96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292096"/>
            <a:ext cx="4681728" cy="3118104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</p:pic>
      <p:pic>
        <p:nvPicPr>
          <p:cNvPr id="2051" name="Picture 3" descr="G:\Scuola\Prezentacija smera\waesche-tur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4442" y="4038600"/>
            <a:ext cx="3484013" cy="25694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>
          <a:xfrm>
            <a:off x="228598" y="6165304"/>
            <a:ext cx="483413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x-none" sz="2800" b="1" dirty="0" smtClean="0">
                <a:solidFill>
                  <a:schemeClr val="bg1"/>
                </a:solidFill>
              </a:rPr>
              <a:t>Бродска хидродинамика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5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G:\Scuola\Prezentacija smera\hires_080804-N-0000X-006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066800"/>
            <a:ext cx="5791200" cy="3860800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5" name="Picture 2" descr="D:\Scuola\Prezentacija smera\LCS-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5" y="3810000"/>
            <a:ext cx="423174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G:\Scuola\Prezentacija smera\09as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0034" y="1066800"/>
            <a:ext cx="5645366" cy="3860800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1027" name="Picture 3" descr="D:\Scuola\Prezentacija smera\carnival-cruises-shi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8" y="3930739"/>
            <a:ext cx="4045092" cy="269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68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cuola\Prezentacija smera\2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158" y="1066799"/>
            <a:ext cx="5833242" cy="388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:\Scuola\Prezentacija smera\xbo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274" y="3789638"/>
            <a:ext cx="4236426" cy="2842390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78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G:\Scuola\Prezentacija smera\lng-ship-mesaime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298" y="1066799"/>
            <a:ext cx="5372102" cy="3581401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D:\Scuola\Prezentacija smera\Vessel_energyhoriz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1274" y="4018251"/>
            <a:ext cx="3893526" cy="261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1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G:\Scuola\Prezentacija smera\lng-ship-mesaime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298" y="1066799"/>
            <a:ext cx="5372102" cy="3581401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D:\Scuola\Prezentacija smera\01-EMERALDACEFINI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67" y="1066798"/>
            <a:ext cx="5360933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Scuola\Prezentacija smera\roro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74" y="4918597"/>
            <a:ext cx="6738937" cy="170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6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:\Scuola\Prezentacija smera\Use-this-pic-Bow-cropp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1994" y="1057273"/>
            <a:ext cx="5803881" cy="3898353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5123" name="Picture 3" descr="D:\Scuola\Prezentacija smera\MJJULY10Repair-Cargote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67" y="3991510"/>
            <a:ext cx="3915533" cy="261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92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:\Projektovanje\06 MARPOL\05 Emissions\a-future-of-arctic-transi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45" y="1066797"/>
            <a:ext cx="3020672" cy="301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Brodovi\Russian Arktika-class nuclear powered Icebreaker Yam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9" y="370756"/>
            <a:ext cx="4331761" cy="627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123" name="Picture 3" descr="C:\Users\Igor Backalov\Dropbox\MIup 2014\northern-sea-route-l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351" y="1066797"/>
            <a:ext cx="4068766" cy="406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63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D:\Scuola\Prezentacija smera\FAVONIUS-014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49" y="1047750"/>
            <a:ext cx="5286375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Scuola\Prezentacija smera\Normand-Pacific-sea-trials-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74" y="3786985"/>
            <a:ext cx="3969725" cy="283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32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Toplana\My Documents\Dropbox\Prezentacija smera 2015\DKO8Bg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538346"/>
            <a:ext cx="4643470" cy="3462290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:\Brodovi\Blue_Marlin_transporting_sea-based_X-band_rada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3" y="1071547"/>
            <a:ext cx="3900514" cy="278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Brodovi\MC Dave Beard Dave Beard on MIGHTY SERVANT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024014"/>
            <a:ext cx="3902400" cy="259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32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G:\Brodovi\Hedonist\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066799"/>
            <a:ext cx="5791200" cy="3859309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:\Scuola\Prezentacija smera\maltesepri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274" y="3937310"/>
            <a:ext cx="3893526" cy="2685191"/>
          </a:xfrm>
          <a:prstGeom prst="rect">
            <a:avLst/>
          </a:prstGeom>
          <a:noFill/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36809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Scuola\Prezentacija smera\BWAttachment1376954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14556"/>
            <a:ext cx="6324600" cy="421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D:\Scuola\Prezentacija smera\v19_00E406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49339"/>
            <a:ext cx="3124199" cy="403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88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G:\Scuola\Prezentacija smera\g31287_ship Norwegian ULCC Knock Nevis- Emma Mærsk- RM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90600"/>
            <a:ext cx="4117455" cy="5791200"/>
          </a:xfrm>
          <a:prstGeom prst="rect">
            <a:avLst/>
          </a:prstGeom>
          <a:noFill/>
        </p:spPr>
      </p:pic>
      <p:pic>
        <p:nvPicPr>
          <p:cNvPr id="2051" name="Picture 3" descr="G:\Scuola\Prezentacija smera\2000px-Building_and_ship_comparison2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295400"/>
            <a:ext cx="4114800" cy="4114800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gor Backalov\Dropbox\5_triple-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595755"/>
            <a:ext cx="7362662" cy="526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714087"/>
              </p:ext>
            </p:extLst>
          </p:nvPr>
        </p:nvGraphicFramePr>
        <p:xfrm>
          <a:off x="214282" y="5229200"/>
          <a:ext cx="87154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18"/>
                <a:gridCol w="435771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chemeClr val="tx1"/>
                          </a:solidFill>
                        </a:rPr>
                        <a:t>MAERSK Triple E </a:t>
                      </a:r>
                      <a:r>
                        <a:rPr lang="sr-Cyrl-CS" sz="1800" b="0" i="0" dirty="0" smtClean="0">
                          <a:solidFill>
                            <a:schemeClr val="tx1"/>
                          </a:solidFill>
                        </a:rPr>
                        <a:t>класа</a:t>
                      </a:r>
                      <a:endParaRPr lang="en-U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800" b="0" dirty="0" smtClean="0">
                          <a:solidFill>
                            <a:schemeClr val="tx1"/>
                          </a:solidFill>
                        </a:rPr>
                        <a:t>Серија од 20 контејнерских бродова</a:t>
                      </a:r>
                      <a:endParaRPr lang="en-U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Дужина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399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18340 TEU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Ширина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59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Брзина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 чвор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Газ 1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.5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b="0" dirty="0" smtClean="0">
                          <a:solidFill>
                            <a:schemeClr val="tx1"/>
                          </a:solidFill>
                        </a:rPr>
                        <a:t>Два</a:t>
                      </a:r>
                      <a:r>
                        <a:rPr lang="x-none" b="0" baseline="0" dirty="0" smtClean="0">
                          <a:solidFill>
                            <a:schemeClr val="tx1"/>
                          </a:solidFill>
                        </a:rPr>
                        <a:t> мотора по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32 MW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Content Placeholder 9"/>
          <p:cNvSpPr txBox="1">
            <a:spLocks/>
          </p:cNvSpPr>
          <p:nvPr/>
        </p:nvSpPr>
        <p:spPr>
          <a:xfrm>
            <a:off x="179512" y="980728"/>
            <a:ext cx="3071835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5200" b="1" dirty="0" smtClean="0">
                <a:solidFill>
                  <a:schemeClr val="accent2"/>
                </a:solidFill>
              </a:rPr>
              <a:t>Triple-E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5200" b="1" dirty="0" smtClean="0">
              <a:solidFill>
                <a:srgbClr val="C00000"/>
              </a:solidFill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5200" b="1" dirty="0">
              <a:solidFill>
                <a:srgbClr val="C00000"/>
              </a:solidFill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sz="1800" dirty="0" smtClean="0">
              <a:solidFill>
                <a:schemeClr val="tx1"/>
              </a:solidFill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sr-Cyrl-CS" sz="1800" b="1" dirty="0" smtClean="0">
              <a:solidFill>
                <a:schemeClr val="accent5"/>
              </a:solidFill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accent5"/>
                </a:solidFill>
              </a:rPr>
              <a:t>Economy of scale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800" b="1" dirty="0" smtClean="0">
                <a:solidFill>
                  <a:schemeClr val="accent5"/>
                </a:solidFill>
              </a:rPr>
              <a:t>Energy efficient </a:t>
            </a:r>
            <a:r>
              <a:rPr lang="en-US" sz="1800" b="1" dirty="0">
                <a:solidFill>
                  <a:schemeClr val="accent5"/>
                </a:solidFill>
              </a:rPr>
              <a:t>Environmentally </a:t>
            </a:r>
            <a:r>
              <a:rPr lang="en-US" sz="1800" b="1" dirty="0" smtClean="0">
                <a:solidFill>
                  <a:schemeClr val="accent5"/>
                </a:solidFill>
              </a:rPr>
              <a:t>improved</a:t>
            </a:r>
            <a:endParaRPr lang="en-US" sz="1800" b="1" dirty="0">
              <a:solidFill>
                <a:schemeClr val="accent5"/>
              </a:solidFill>
            </a:endParaRPr>
          </a:p>
        </p:txBody>
      </p:sp>
      <p:pic>
        <p:nvPicPr>
          <p:cNvPr id="2050" name="Picture 2" descr="C:\Users\Igor Backalov\Dropbox\MIup 2014\slika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031" y="4518702"/>
            <a:ext cx="1029519" cy="65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9"/>
          <p:cNvSpPr txBox="1">
            <a:spLocks/>
          </p:cNvSpPr>
          <p:nvPr/>
        </p:nvSpPr>
        <p:spPr>
          <a:xfrm>
            <a:off x="7849084" y="4113076"/>
            <a:ext cx="1187412" cy="468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b="1" dirty="0" smtClean="0">
                <a:solidFill>
                  <a:schemeClr val="accent2"/>
                </a:solidFill>
              </a:rPr>
              <a:t>≈ 1500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0" name="Content Placeholder 9"/>
          <p:cNvSpPr txBox="1">
            <a:spLocks/>
          </p:cNvSpPr>
          <p:nvPr/>
        </p:nvSpPr>
        <p:spPr>
          <a:xfrm>
            <a:off x="5929322" y="1000108"/>
            <a:ext cx="2928958" cy="468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sr-Cyrl-C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НИЈЕ НАЈВЕЋИ!?</a:t>
            </a:r>
            <a:endParaRPr lang="en-US" sz="3000" dirty="0">
              <a:solidFill>
                <a:schemeClr val="accent5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AIGD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9606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1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004953"/>
              </p:ext>
            </p:extLst>
          </p:nvPr>
        </p:nvGraphicFramePr>
        <p:xfrm>
          <a:off x="214282" y="1071546"/>
          <a:ext cx="392909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09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chemeClr val="tx1"/>
                          </a:solidFill>
                        </a:rPr>
                        <a:t>MSC Olympic </a:t>
                      </a:r>
                      <a:r>
                        <a:rPr lang="sr-Cyrl-CS" sz="1800" b="0" i="0" dirty="0" smtClean="0">
                          <a:solidFill>
                            <a:schemeClr val="tx1"/>
                          </a:solidFill>
                        </a:rPr>
                        <a:t>класа</a:t>
                      </a:r>
                      <a:endParaRPr lang="en-U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Три брода</a:t>
                      </a:r>
                      <a:endParaRPr lang="en-U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Дужина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395.4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Ширина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59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Газ 1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.5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19224 TEU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Брзина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22.8</a:t>
                      </a:r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 чворова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62.5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MW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 descr="C:\Documents and Settings\Toplana\My Documents\Dropbox\_DSC0018.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071546"/>
            <a:ext cx="4457240" cy="2964066"/>
          </a:xfrm>
          <a:prstGeom prst="rect">
            <a:avLst/>
          </a:prstGeom>
          <a:noFill/>
        </p:spPr>
      </p:pic>
      <p:pic>
        <p:nvPicPr>
          <p:cNvPr id="1026" name="Picture 2" descr="C:\Documents and Settings\Toplana\My Documents\Dropbox\Prezentacija smera 2015\abb-msc-oscar-capacity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143380"/>
            <a:ext cx="5800941" cy="2714621"/>
          </a:xfrm>
          <a:prstGeom prst="rect">
            <a:avLst/>
          </a:prstGeom>
          <a:noFill/>
        </p:spPr>
      </p:pic>
      <p:sp>
        <p:nvSpPr>
          <p:cNvPr id="11" name="Content Placeholder 9"/>
          <p:cNvSpPr txBox="1">
            <a:spLocks/>
          </p:cNvSpPr>
          <p:nvPr/>
        </p:nvSpPr>
        <p:spPr>
          <a:xfrm>
            <a:off x="6000760" y="4143380"/>
            <a:ext cx="2928958" cy="468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sr-Cyrl-C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НИЈЕ НАЈВЕЋИ!?</a:t>
            </a:r>
            <a:endParaRPr lang="en-US" sz="3000" dirty="0">
              <a:solidFill>
                <a:schemeClr val="accent5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AIGD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9606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0" name="Picture 2" descr="C:\Users\Igor Backalov\Dropbox\MIup 2014\Screen-Shot-2014-02-12-at-13.18.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1036737"/>
            <a:ext cx="4557714" cy="342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gor Backalov\Dropbox\MIup 2014\Prelude-FLNG-in-numb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82" y="1042971"/>
            <a:ext cx="3857156" cy="342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82494"/>
              </p:ext>
            </p:extLst>
          </p:nvPr>
        </p:nvGraphicFramePr>
        <p:xfrm>
          <a:off x="214282" y="5085184"/>
          <a:ext cx="87154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18"/>
                <a:gridCol w="435771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chemeClr val="tx1"/>
                          </a:solidFill>
                        </a:rPr>
                        <a:t>Prelude FLNG</a:t>
                      </a:r>
                      <a:endParaRPr lang="x-none" sz="1800" b="0" i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800" b="0" dirty="0" smtClean="0">
                          <a:solidFill>
                            <a:schemeClr val="tx1"/>
                          </a:solidFill>
                        </a:rPr>
                        <a:t>Производња и</a:t>
                      </a:r>
                      <a:r>
                        <a:rPr lang="x-none" sz="1800" b="0" baseline="0" dirty="0" smtClean="0">
                          <a:solidFill>
                            <a:schemeClr val="tx1"/>
                          </a:solidFill>
                        </a:rPr>
                        <a:t> складиштење течног гаса </a:t>
                      </a:r>
                      <a:endParaRPr lang="sr-Cyrl-C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Депласман 600000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Дужина 488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b="0" dirty="0" smtClean="0">
                          <a:solidFill>
                            <a:schemeClr val="tx1"/>
                          </a:solidFill>
                        </a:rPr>
                        <a:t>Циклон</a:t>
                      </a:r>
                      <a:r>
                        <a:rPr lang="x-none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x-none" b="0" baseline="0" smtClean="0">
                          <a:solidFill>
                            <a:schemeClr val="tx1"/>
                          </a:solidFill>
                        </a:rPr>
                        <a:t>категорије 5</a:t>
                      </a:r>
                      <a:r>
                        <a:rPr lang="sr-Cyrl-CS" b="0" baseline="0" dirty="0" smtClean="0">
                          <a:solidFill>
                            <a:schemeClr val="tx1"/>
                          </a:solidFill>
                        </a:rPr>
                        <a:t> (ветар &gt; 250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km/h)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Ширина 74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Радни век 25 година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Content Placeholder 9"/>
          <p:cNvSpPr txBox="1">
            <a:spLocks/>
          </p:cNvSpPr>
          <p:nvPr/>
        </p:nvSpPr>
        <p:spPr>
          <a:xfrm>
            <a:off x="6000760" y="4604022"/>
            <a:ext cx="2928958" cy="468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sr-Cyrl-C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НИЈЕ НАЈВЕЋИ!?</a:t>
            </a:r>
            <a:endParaRPr lang="en-US" sz="3000" dirty="0">
              <a:solidFill>
                <a:schemeClr val="accent5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AIGD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14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3" y="5135563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82494"/>
              </p:ext>
            </p:extLst>
          </p:nvPr>
        </p:nvGraphicFramePr>
        <p:xfrm>
          <a:off x="214282" y="5085184"/>
          <a:ext cx="87154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5857916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chemeClr val="tx1"/>
                          </a:solidFill>
                        </a:rPr>
                        <a:t>Pioneering Spirit</a:t>
                      </a:r>
                      <a:endParaRPr lang="x-none" sz="1800" b="0" i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Дужина 4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77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sz="1800" b="0" i="0" dirty="0" smtClean="0">
                          <a:solidFill>
                            <a:schemeClr val="tx1"/>
                          </a:solidFill>
                        </a:rPr>
                        <a:t>за постављање и уклањање платформи и полагање цеви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Ширина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sr-Cyrl-CS" sz="1800" b="0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Укупна снага мотора 95 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MW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CS" dirty="0" smtClean="0"/>
                        <a:t>Подиже објекте до 48000 </a:t>
                      </a:r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570 чланова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r-Cyrl-CS" b="0" dirty="0" smtClean="0">
                          <a:solidFill>
                            <a:schemeClr val="tx1"/>
                          </a:solidFill>
                        </a:rPr>
                        <a:t>посаде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 descr="C:\Users\Igor Backalov\Dropbox\Prezentacija smera 2015\KM_PS_Mar15_Credit_Allseas-417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95" y="1998618"/>
            <a:ext cx="4104456" cy="29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Toplana\My Documents\Dropbox\Pieter-schelte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25099" y="1097358"/>
            <a:ext cx="4390301" cy="2915434"/>
          </a:xfrm>
          <a:prstGeom prst="rect">
            <a:avLst/>
          </a:prstGeom>
          <a:noFill/>
        </p:spPr>
      </p:pic>
      <p:sp>
        <p:nvSpPr>
          <p:cNvPr id="9" name="Content Placeholder 9"/>
          <p:cNvSpPr txBox="1">
            <a:spLocks/>
          </p:cNvSpPr>
          <p:nvPr/>
        </p:nvSpPr>
        <p:spPr>
          <a:xfrm>
            <a:off x="6000760" y="4357694"/>
            <a:ext cx="2928958" cy="468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sr-Cyrl-C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НАЈВЕЋИ!?</a:t>
            </a:r>
            <a:endParaRPr lang="en-US" sz="3000" dirty="0">
              <a:solidFill>
                <a:schemeClr val="accent5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AIGD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14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Users\Igor Backalov\Dropbox\MIup 2014\Tbon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34825"/>
            <a:ext cx="4162996" cy="278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gr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5863" y="5135565"/>
            <a:ext cx="1608137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28600"/>
            <a:ext cx="8915400" cy="6096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i="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sr-Cyrl-CS" i="0" dirty="0" smtClean="0">
                <a:solidFill>
                  <a:schemeClr val="bg1"/>
                </a:solidFill>
                <a:latin typeface="Calibri" pitchFamily="34" charset="0"/>
              </a:rPr>
              <a:t>МАШИНСКО ИНЖЕЊЕРСТВО У ПРАКСИ ∙ МОДУЛ ЗА БРОДОГРАДЊУ</a:t>
            </a:r>
            <a:endParaRPr lang="en-US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074" name="Picture 2" descr="D:\Cougar Ace\cougarace1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535" y="4294911"/>
            <a:ext cx="2929857" cy="231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Igor Backalov\Dropbox\MIup 2014\costa_concordi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36560"/>
            <a:ext cx="4018978" cy="256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Igor Backalov\Dropbox\MIup 2014\MSC-Napoli_-Credit-French-Ministry-of-Defen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535" y="1034825"/>
            <a:ext cx="4259863" cy="304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3240336" y="3137500"/>
            <a:ext cx="1152128" cy="700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x-none" sz="3600" b="1" dirty="0" smtClean="0">
                <a:solidFill>
                  <a:srgbClr val="C00000"/>
                </a:solidFill>
              </a:rPr>
              <a:t>2003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" name="Content Placeholder 9"/>
          <p:cNvSpPr txBox="1">
            <a:spLocks/>
          </p:cNvSpPr>
          <p:nvPr/>
        </p:nvSpPr>
        <p:spPr>
          <a:xfrm>
            <a:off x="7763270" y="3468817"/>
            <a:ext cx="1152128" cy="700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x-none" sz="3600" b="1" dirty="0" smtClean="0">
                <a:solidFill>
                  <a:srgbClr val="C00000"/>
                </a:solidFill>
              </a:rPr>
              <a:t>2007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4" name="Content Placeholder 9"/>
          <p:cNvSpPr txBox="1">
            <a:spLocks/>
          </p:cNvSpPr>
          <p:nvPr/>
        </p:nvSpPr>
        <p:spPr>
          <a:xfrm>
            <a:off x="395537" y="4024444"/>
            <a:ext cx="1152128" cy="700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x-none" sz="3600" b="1" dirty="0" smtClean="0">
                <a:solidFill>
                  <a:srgbClr val="C00000"/>
                </a:solidFill>
              </a:rPr>
              <a:t>2012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" name="Content Placeholder 9"/>
          <p:cNvSpPr txBox="1">
            <a:spLocks/>
          </p:cNvSpPr>
          <p:nvPr/>
        </p:nvSpPr>
        <p:spPr>
          <a:xfrm>
            <a:off x="7758631" y="4290750"/>
            <a:ext cx="1152128" cy="700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x-none" sz="3600" b="1" dirty="0" smtClean="0">
                <a:solidFill>
                  <a:srgbClr val="C00000"/>
                </a:solidFill>
              </a:rPr>
              <a:t>2006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89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5887</TotalTime>
  <Words>1030</Words>
  <Application>Microsoft Office PowerPoint</Application>
  <PresentationFormat>On-screen Show (4:3)</PresentationFormat>
  <Paragraphs>139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AIGDT</vt:lpstr>
      <vt:lpstr>Arial</vt:lpstr>
      <vt:lpstr>Calibri</vt:lpstr>
      <vt:lpstr>Office Theme</vt:lpstr>
      <vt:lpstr>МАШИНСКО ИНЖЕЊЕРСТВО У ПРАКСИ БРОДОГРАДЊА</vt:lpstr>
      <vt:lpstr>www.brodogradnja.org www.facebook.com/brodogradnja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Igor Backalov</dc:creator>
  <cp:lastModifiedBy>Boka</cp:lastModifiedBy>
  <cp:revision>455</cp:revision>
  <dcterms:created xsi:type="dcterms:W3CDTF">2006-08-16T00:00:00Z</dcterms:created>
  <dcterms:modified xsi:type="dcterms:W3CDTF">2024-03-04T15:40:14Z</dcterms:modified>
</cp:coreProperties>
</file>