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91" r:id="rId2"/>
    <p:sldId id="257" r:id="rId3"/>
    <p:sldId id="258" r:id="rId4"/>
    <p:sldId id="261" r:id="rId5"/>
    <p:sldId id="290" r:id="rId6"/>
    <p:sldId id="263" r:id="rId7"/>
    <p:sldId id="278" r:id="rId8"/>
    <p:sldId id="279" r:id="rId9"/>
    <p:sldId id="292" r:id="rId10"/>
    <p:sldId id="262" r:id="rId11"/>
    <p:sldId id="274" r:id="rId12"/>
    <p:sldId id="265" r:id="rId13"/>
    <p:sldId id="289" r:id="rId14"/>
    <p:sldId id="264" r:id="rId15"/>
    <p:sldId id="281" r:id="rId16"/>
    <p:sldId id="267" r:id="rId17"/>
    <p:sldId id="269" r:id="rId18"/>
    <p:sldId id="270" r:id="rId19"/>
    <p:sldId id="271" r:id="rId20"/>
    <p:sldId id="296" r:id="rId21"/>
    <p:sldId id="298" r:id="rId22"/>
    <p:sldId id="294" r:id="rId23"/>
    <p:sldId id="297" r:id="rId24"/>
    <p:sldId id="295" r:id="rId25"/>
    <p:sldId id="272" r:id="rId26"/>
    <p:sldId id="299" r:id="rId27"/>
    <p:sldId id="293" r:id="rId28"/>
    <p:sldId id="26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277" autoAdjust="0"/>
  </p:normalViewPr>
  <p:slideViewPr>
    <p:cSldViewPr>
      <p:cViewPr>
        <p:scale>
          <a:sx n="71" d="100"/>
          <a:sy n="71" d="100"/>
        </p:scale>
        <p:origin x="1140" y="8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2AF59-3AA7-4718-8D82-158D1CF8C50A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37600-D738-4EC3-A7CD-307AD9D837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r.wikipedia.org/wiki/ERP" TargetMode="External"/><Relationship Id="rId3" Type="http://schemas.openxmlformats.org/officeDocument/2006/relationships/hyperlink" Target="https://sr.wikipedia.org/wiki/%D0%A1%D0%BE%D1%84%D1%82%D0%B2%D0%B5%D1%80" TargetMode="External"/><Relationship Id="rId7" Type="http://schemas.openxmlformats.org/officeDocument/2006/relationships/hyperlink" Target="https://sr.wikipedia.org/wiki/%D0%92%D0%B0%D0%BB%D0%B4%D0%BE%D1%80%D1%84_(%D0%91%D0%B0%D0%B4%D0%B5%D0%BD)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r.wikipedia.org/wiki/%D0%9D%D0%B5%D0%BC%D0%B0%D1%87%D0%BA%D0%B0" TargetMode="External"/><Relationship Id="rId5" Type="http://schemas.openxmlformats.org/officeDocument/2006/relationships/hyperlink" Target="https://sr.wikipedia.org/wiki/IBM" TargetMode="External"/><Relationship Id="rId4" Type="http://schemas.openxmlformats.org/officeDocument/2006/relationships/hyperlink" Target="https://sr.wikipedia.org/wiki/Microsoft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r.wikipedia.org/wiki/ERP" TargetMode="External"/><Relationship Id="rId3" Type="http://schemas.openxmlformats.org/officeDocument/2006/relationships/hyperlink" Target="https://sr.wikipedia.org/wiki/%D0%A1%D0%BE%D1%84%D1%82%D0%B2%D0%B5%D1%80" TargetMode="External"/><Relationship Id="rId7" Type="http://schemas.openxmlformats.org/officeDocument/2006/relationships/hyperlink" Target="https://sr.wikipedia.org/wiki/%D0%92%D0%B0%D0%BB%D0%B4%D0%BE%D1%80%D1%84_(%D0%91%D0%B0%D0%B4%D0%B5%D0%BD)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r.wikipedia.org/wiki/%D0%9D%D0%B5%D0%BC%D0%B0%D1%87%D0%BA%D0%B0" TargetMode="External"/><Relationship Id="rId5" Type="http://schemas.openxmlformats.org/officeDocument/2006/relationships/hyperlink" Target="https://sr.wikipedia.org/wiki/IBM" TargetMode="External"/><Relationship Id="rId4" Type="http://schemas.openxmlformats.org/officeDocument/2006/relationships/hyperlink" Target="https://sr.wikipedia.org/wiki/Microsoft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C4DAF-F19E-4396-8012-A880B1CD307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0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SAP AG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je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najveća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evropska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Софтвер"/>
              </a:rPr>
              <a:t>softverska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kompanija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veličini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svetu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posle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Microsoft"/>
              </a:rPr>
              <a:t>Microsoft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IBM"/>
              </a:rPr>
              <a:t>IBM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-a)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sedištem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Немачка"/>
              </a:rPr>
              <a:t>Nemačkoj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u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Валдорф (Баден)"/>
              </a:rPr>
              <a:t>Valdorfu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SAP je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najveća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kompanija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nudi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ERP"/>
              </a:rPr>
              <a:t>ERP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rešenja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9.4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milijarde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dolara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prihoda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60.000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zaposlenih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37600-D738-4EC3-A7CD-307AD9D837C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SAP AG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je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najveća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evropska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Софтвер"/>
              </a:rPr>
              <a:t>softverska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kompanija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veličini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svetu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posle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Microsoft"/>
              </a:rPr>
              <a:t>Microsoft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IBM"/>
              </a:rPr>
              <a:t>IBM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-a)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sedištem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Немачка"/>
              </a:rPr>
              <a:t>Nemačkoj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u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Валдорф (Баден)"/>
              </a:rPr>
              <a:t>Valdorfu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SAP je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najveća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kompanija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nudi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ERP"/>
              </a:rPr>
              <a:t>ERP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rešenja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9.4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milijarde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dolara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prihoda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60.000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zaposlenih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37600-D738-4EC3-A7CD-307AD9D837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2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37600-D738-4EC3-A7CD-307AD9D837C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75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37600-D738-4EC3-A7CD-307AD9D837C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11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2DE65C7-2DF8-4B74-9EC4-3ABCD52AC1DD}" type="datetimeFigureOut">
              <a:rPr lang="en-US" smtClean="0"/>
              <a:pPr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BA6958B-21B0-4061-835A-C013156ABB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sh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4725144"/>
            <a:ext cx="9144000" cy="2132856"/>
          </a:xfrm>
          <a:prstGeom prst="rect">
            <a:avLst/>
          </a:prstGeom>
          <a:solidFill>
            <a:srgbClr val="2C2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r="5113" b="3959"/>
          <a:stretch/>
        </p:blipFill>
        <p:spPr bwMode="auto">
          <a:xfrm>
            <a:off x="-1" y="0"/>
            <a:ext cx="9144001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5979" y="4958598"/>
            <a:ext cx="4932040" cy="180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0" b="100000" l="0" r="100000">
                        <a14:backgroundMark x1="43784" y1="1739" x2="42703" y2="17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6536" y="3874400"/>
            <a:ext cx="1765944" cy="1646624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/>
              <a:t>Dobrodošli na Katedru za Industrijsko inženjerstvo!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4725144"/>
            <a:ext cx="4283968" cy="2132856"/>
          </a:xfrm>
        </p:spPr>
        <p:txBody>
          <a:bodyPr>
            <a:normAutofit fontScale="92500" lnSpcReduction="20000"/>
          </a:bodyPr>
          <a:lstStyle/>
          <a:p>
            <a:r>
              <a:rPr lang="sr-Latn-RS" u="sng" dirty="0"/>
              <a:t>ie.mas.bg.ac.rs</a:t>
            </a:r>
          </a:p>
          <a:p>
            <a:r>
              <a:rPr lang="en-US" dirty="0"/>
              <a:t>K</a:t>
            </a:r>
            <a:r>
              <a:rPr lang="sr-Latn-RS" dirty="0"/>
              <a:t>abineti 401,404,406,407,419,</a:t>
            </a:r>
            <a:r>
              <a:rPr lang="sr-Cyrl-RS" dirty="0"/>
              <a:t> 4</a:t>
            </a:r>
            <a:r>
              <a:rPr lang="sr-Latn-RS" dirty="0"/>
              <a:t>20, 438,447</a:t>
            </a:r>
          </a:p>
          <a:p>
            <a:r>
              <a:rPr lang="sr-Latn-RS" dirty="0"/>
              <a:t>IV sprat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81130"/>
            <a:ext cx="4860031" cy="228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0" y="1412776"/>
            <a:ext cx="915808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Š</a:t>
            </a:r>
            <a:r>
              <a:rPr lang="sr-Latn-RS" dirty="0"/>
              <a:t>ta je Industrijsko inženjerstvo?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13176"/>
            <a:ext cx="6156176" cy="1844824"/>
          </a:xfrm>
        </p:spPr>
        <p:txBody>
          <a:bodyPr>
            <a:noAutofit/>
          </a:bodyPr>
          <a:lstStyle/>
          <a:p>
            <a:pPr marL="90488" indent="361950" algn="ctr">
              <a:buNone/>
            </a:pPr>
            <a:r>
              <a:rPr lang="en-US" sz="2300" b="1" dirty="0">
                <a:solidFill>
                  <a:srgbClr val="92D050"/>
                </a:solidFill>
              </a:rPr>
              <a:t>I</a:t>
            </a:r>
            <a:r>
              <a:rPr lang="sr-Latn-RS" sz="2300" b="1" dirty="0">
                <a:solidFill>
                  <a:srgbClr val="92D050"/>
                </a:solidFill>
              </a:rPr>
              <a:t>ndustrijsko inženjerstvo </a:t>
            </a:r>
            <a:r>
              <a:rPr lang="sr-Latn-RS" sz="2300" b="1" dirty="0"/>
              <a:t>je interdisciplinarna oblast, nastala kao grana mašinskog inženjerstva, usmerena ka optimizaciji sistema i procesa kroz integraciju tehničkih, ljudskih i organizacionih faktora.</a:t>
            </a:r>
            <a:endParaRPr lang="en-US" sz="23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Ð ÐµÐ·ÑÐ»ÑÐ°Ñ ÑÐ»Ð¸ÐºÐ° Ð·Ð° engineers make things industrial engineers make it bet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994793"/>
            <a:ext cx="3059832" cy="1863207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6228184" y="5013176"/>
            <a:ext cx="0" cy="18448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488481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252728"/>
          </a:xfrm>
        </p:spPr>
        <p:txBody>
          <a:bodyPr/>
          <a:lstStyle/>
          <a:p>
            <a:r>
              <a:rPr lang="sr-Latn-RS" dirty="0"/>
              <a:t>Šta radi industrijski inženjer?</a:t>
            </a:r>
            <a:endParaRPr lang="en-U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9728" y="1412776"/>
            <a:ext cx="42642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Ð ÐµÐ·ÑÐ»ÑÐ°Ñ ÑÐ»Ð¸ÐºÐ° Ð·Ð° industrial engineer work are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7296" y="4509044"/>
            <a:ext cx="4686704" cy="2348956"/>
          </a:xfrm>
          <a:prstGeom prst="rect">
            <a:avLst/>
          </a:prstGeom>
          <a:noFill/>
        </p:spPr>
      </p:pic>
      <p:pic>
        <p:nvPicPr>
          <p:cNvPr id="18439" name="Picture 7" descr="Ð ÐµÐ·ÑÐ»ÑÐ°Ñ ÑÐ»Ð¸ÐºÐ° Ð·Ð° industrial engineer wor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553268"/>
            <a:ext cx="2293962" cy="23047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39752" y="4365010"/>
            <a:ext cx="2088232" cy="249299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92D050"/>
                </a:solidFill>
              </a:rPr>
              <a:t>Industrijsko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inženjerstvo</a:t>
            </a:r>
            <a:r>
              <a:rPr lang="en-US" sz="1200" b="1" dirty="0">
                <a:solidFill>
                  <a:srgbClr val="92D050"/>
                </a:solidFill>
              </a:rPr>
              <a:t> se </a:t>
            </a:r>
            <a:r>
              <a:rPr lang="en-US" sz="1200" b="1" dirty="0" err="1">
                <a:solidFill>
                  <a:srgbClr val="92D050"/>
                </a:solidFill>
              </a:rPr>
              <a:t>bavi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razvojem</a:t>
            </a:r>
            <a:r>
              <a:rPr lang="en-US" sz="1200" b="1" dirty="0">
                <a:solidFill>
                  <a:srgbClr val="92D050"/>
                </a:solidFill>
              </a:rPr>
              <a:t>, </a:t>
            </a:r>
            <a:r>
              <a:rPr lang="en-US" sz="1200" b="1" dirty="0" err="1">
                <a:solidFill>
                  <a:srgbClr val="92D050"/>
                </a:solidFill>
              </a:rPr>
              <a:t>projektovanjem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usavršavanjem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integrisanih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mašina</a:t>
            </a:r>
            <a:r>
              <a:rPr lang="en-US" sz="1200" b="1" dirty="0">
                <a:solidFill>
                  <a:srgbClr val="92D050"/>
                </a:solidFill>
              </a:rPr>
              <a:t>, </a:t>
            </a:r>
            <a:r>
              <a:rPr lang="en-US" sz="1200" b="1" dirty="0" err="1">
                <a:solidFill>
                  <a:srgbClr val="92D050"/>
                </a:solidFill>
              </a:rPr>
              <a:t>ljudi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materijala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optimalnim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korišćenjem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tih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sistema</a:t>
            </a:r>
            <a:r>
              <a:rPr lang="en-US" sz="1200" b="1" dirty="0">
                <a:solidFill>
                  <a:srgbClr val="92D050"/>
                </a:solidFill>
              </a:rPr>
              <a:t>. </a:t>
            </a:r>
            <a:r>
              <a:rPr lang="en-US" sz="1200" b="1" dirty="0" err="1">
                <a:solidFill>
                  <a:srgbClr val="92D050"/>
                </a:solidFill>
              </a:rPr>
              <a:t>Dok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većina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inženjerskih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disciplina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primenjuje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znanje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veštine</a:t>
            </a:r>
            <a:r>
              <a:rPr lang="en-US" sz="1200" b="1" dirty="0">
                <a:solidFill>
                  <a:srgbClr val="92D050"/>
                </a:solidFill>
              </a:rPr>
              <a:t> u </a:t>
            </a:r>
            <a:r>
              <a:rPr lang="en-US" sz="1200" b="1" dirty="0" err="1">
                <a:solidFill>
                  <a:srgbClr val="92D050"/>
                </a:solidFill>
              </a:rPr>
              <a:t>pojedinačnim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oblastima,industrijsko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inženjerstvo</a:t>
            </a:r>
            <a:r>
              <a:rPr lang="en-US" sz="1200" b="1" dirty="0">
                <a:solidFill>
                  <a:srgbClr val="92D050"/>
                </a:solidFill>
              </a:rPr>
              <a:t> je </a:t>
            </a:r>
            <a:r>
              <a:rPr lang="en-US" sz="1200" b="1" dirty="0" err="1">
                <a:solidFill>
                  <a:srgbClr val="92D050"/>
                </a:solidFill>
              </a:rPr>
              <a:t>primenljivo</a:t>
            </a:r>
            <a:r>
              <a:rPr lang="en-US" sz="1200" b="1" dirty="0">
                <a:solidFill>
                  <a:srgbClr val="92D050"/>
                </a:solidFill>
              </a:rPr>
              <a:t> u </a:t>
            </a:r>
            <a:r>
              <a:rPr lang="en-US" sz="1200" b="1" dirty="0" err="1">
                <a:solidFill>
                  <a:srgbClr val="92D050"/>
                </a:solidFill>
              </a:rPr>
              <a:t>svakoj</a:t>
            </a:r>
            <a:r>
              <a:rPr lang="en-US" sz="1200" b="1" dirty="0">
                <a:solidFill>
                  <a:srgbClr val="92D050"/>
                </a:solidFill>
              </a:rPr>
              <a:t> </a:t>
            </a:r>
            <a:r>
              <a:rPr lang="en-US" sz="1200" b="1" dirty="0" err="1">
                <a:solidFill>
                  <a:srgbClr val="92D050"/>
                </a:solidFill>
              </a:rPr>
              <a:t>industriji</a:t>
            </a:r>
            <a:r>
              <a:rPr lang="en-US" sz="1200" b="1" dirty="0">
                <a:solidFill>
                  <a:srgbClr val="92D050"/>
                </a:solidFill>
              </a:rPr>
              <a:t>.</a:t>
            </a:r>
          </a:p>
        </p:txBody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Koje probleme rešava industrijski inženjer?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907340"/>
            <a:ext cx="4800600" cy="3969932"/>
          </a:xfrm>
        </p:spPr>
        <p:txBody>
          <a:bodyPr>
            <a:normAutofit fontScale="32500" lnSpcReduction="20000"/>
          </a:bodyPr>
          <a:lstStyle/>
          <a:p>
            <a:pPr marL="363538" indent="-182563" fontAlgn="base"/>
            <a:r>
              <a:rPr lang="sr-Latn-RS" dirty="0"/>
              <a:t>Kako povećati kvalitet i kvantitet proizvoda/usluga? </a:t>
            </a:r>
          </a:p>
          <a:p>
            <a:pPr marL="363538" indent="-182563" fontAlgn="base"/>
            <a:r>
              <a:rPr lang="sr-Latn-RS" dirty="0"/>
              <a:t>Kada proširivati kapacitete i koliko? </a:t>
            </a:r>
            <a:r>
              <a:rPr lang="en-US" dirty="0"/>
              <a:t>R</a:t>
            </a:r>
            <a:r>
              <a:rPr lang="sr-Latn-RS" dirty="0"/>
              <a:t>aspored mašina i opreme? </a:t>
            </a:r>
          </a:p>
          <a:p>
            <a:pPr marL="363538" indent="-182563" fontAlgn="base"/>
            <a:r>
              <a:rPr lang="sr-Latn-RS" dirty="0"/>
              <a:t>Koji obim radne snage je potreban i po kojim smenama raspoređen?</a:t>
            </a:r>
          </a:p>
          <a:p>
            <a:pPr marL="363538" indent="-182563" fontAlgn="base"/>
            <a:r>
              <a:rPr lang="sr-Latn-RS" dirty="0"/>
              <a:t>Gde uvesti automatizovane sisteme? Primena IT tehologija?</a:t>
            </a:r>
          </a:p>
          <a:p>
            <a:pPr marL="363538" indent="-182563" fontAlgn="base"/>
            <a:r>
              <a:rPr lang="sr-Latn-RS" dirty="0"/>
              <a:t>Kakve postupke održavanja primenjivati?Koju opremu zameniti i kada?</a:t>
            </a:r>
          </a:p>
          <a:p>
            <a:pPr marL="363538" indent="-182563" fontAlgn="base"/>
            <a:endParaRPr lang="sr-Latn-RS" dirty="0"/>
          </a:p>
          <a:p>
            <a:pPr marL="363538" indent="-182563" fontAlgn="base"/>
            <a:r>
              <a:rPr lang="sr-Latn-RS" dirty="0"/>
              <a:t>Gde postrojenje, mašine, oprema treba da bude locirani?</a:t>
            </a:r>
          </a:p>
          <a:p>
            <a:pPr marL="363538" indent="-182563" fontAlgn="base"/>
            <a:r>
              <a:rPr lang="sr-Latn-RS" dirty="0"/>
              <a:t>Koliko koje opreme i materijala treba da bude u postrojenju i gde?</a:t>
            </a:r>
          </a:p>
          <a:p>
            <a:pPr marL="363538" indent="-182563" fontAlgn="base"/>
            <a:r>
              <a:rPr lang="sr-Latn-RS" dirty="0"/>
              <a:t>Koje su najbolje opcije za komunikaciju između kupaca, dobavljača i proizvođača?</a:t>
            </a:r>
          </a:p>
          <a:p>
            <a:pPr marL="363538" indent="-182563" fontAlgn="base"/>
            <a:r>
              <a:rPr lang="sr-Latn-RS" dirty="0"/>
              <a:t>Koje dobavljače treba izabrati za partnere?</a:t>
            </a:r>
          </a:p>
          <a:p>
            <a:pPr marL="363538" indent="-182563" fontAlgn="base"/>
            <a:endParaRPr lang="sr-Latn-RS" dirty="0"/>
          </a:p>
          <a:p>
            <a:pPr marL="363538" indent="-182563" fontAlgn="base"/>
            <a:r>
              <a:rPr lang="sr-Latn-RS" dirty="0"/>
              <a:t>Koje palete treba da idu u koje kamione?</a:t>
            </a:r>
          </a:p>
          <a:p>
            <a:pPr marL="363538" indent="-182563" fontAlgn="base"/>
            <a:r>
              <a:rPr lang="sr-Latn-RS" dirty="0"/>
              <a:t>Kojim putanjama treba da se kreću kamioni kroz grad ili zemlju?</a:t>
            </a:r>
          </a:p>
          <a:p>
            <a:pPr marL="363538" indent="-182563" fontAlgn="base"/>
            <a:r>
              <a:rPr lang="sr-Latn-RS" dirty="0"/>
              <a:t>Koliko kamiona je potrebno i kog kapaciteta?</a:t>
            </a:r>
          </a:p>
          <a:p>
            <a:pPr marL="363538" indent="-182563" fontAlgn="base"/>
            <a:r>
              <a:rPr lang="sr-Latn-RS" dirty="0"/>
              <a:t>Da li se roba šalje kamionom, avionom ili brodom?</a:t>
            </a:r>
          </a:p>
          <a:p>
            <a:pPr marL="363538" indent="-182563" fontAlgn="base"/>
            <a:endParaRPr lang="sr-Latn-RS" dirty="0"/>
          </a:p>
          <a:p>
            <a:pPr marL="363538" indent="-182563" fontAlgn="base"/>
            <a:endParaRPr lang="sr-Latn-RS" dirty="0"/>
          </a:p>
          <a:p>
            <a:pPr marL="363538" indent="-182563" fontAlgn="base"/>
            <a:r>
              <a:rPr lang="sr-Latn-RS" dirty="0"/>
              <a:t>Koja tehnologija treba da se primeni? </a:t>
            </a:r>
            <a:r>
              <a:rPr lang="en-US" dirty="0"/>
              <a:t>B</a:t>
            </a:r>
            <a:r>
              <a:rPr lang="sr-Latn-RS" dirty="0"/>
              <a:t>aze podataka, mendzment IS...</a:t>
            </a:r>
          </a:p>
          <a:p>
            <a:pPr marL="363538" indent="-182563" fontAlgn="base"/>
            <a:r>
              <a:rPr lang="sr-Latn-RS" dirty="0"/>
              <a:t>Gde locirati date tehnologije? Kako projektovati poslovne IS?</a:t>
            </a:r>
          </a:p>
          <a:p>
            <a:pPr marL="363538" indent="-182563" fontAlgn="base"/>
            <a:r>
              <a:rPr lang="sr-Latn-RS" dirty="0"/>
              <a:t>Koji deo ukupnog kapaciteta treba da bude usmeren kroz mrežu?</a:t>
            </a:r>
          </a:p>
          <a:p>
            <a:pPr marL="363538" indent="-182563" fontAlgn="base"/>
            <a:r>
              <a:rPr lang="sr-Latn-RS" dirty="0"/>
              <a:t>Kako  projektovati mrežu (lokacije i ruteri)? </a:t>
            </a:r>
          </a:p>
          <a:p>
            <a:pPr marL="363538" indent="-182563" fontAlgn="base"/>
            <a:r>
              <a:rPr lang="sr-Latn-RS" dirty="0"/>
              <a:t>Poslovna inteligencija?</a:t>
            </a:r>
            <a:r>
              <a:rPr lang="en-US" dirty="0"/>
              <a:t>T</a:t>
            </a:r>
            <a:r>
              <a:rPr lang="sr-Latn-RS" dirty="0"/>
              <a:t>estiranje softvera?</a:t>
            </a:r>
          </a:p>
          <a:p>
            <a:pPr marL="363538" indent="-182563" fontAlgn="base"/>
            <a:endParaRPr lang="sr-Latn-RS" dirty="0"/>
          </a:p>
          <a:p>
            <a:pPr marL="363538" indent="-182563" fontAlgn="base"/>
            <a:r>
              <a:rPr lang="sr-Latn-RS" dirty="0"/>
              <a:t>Kako smanjiti rizik u investiranju?</a:t>
            </a:r>
          </a:p>
          <a:p>
            <a:pPr marL="363538" indent="-182563" fontAlgn="base"/>
            <a:r>
              <a:rPr lang="sr-Latn-RS" dirty="0"/>
              <a:t>Kako izgraditi stabilan investicioni portfolio?</a:t>
            </a:r>
          </a:p>
          <a:p>
            <a:pPr marL="363538" indent="-182563" fontAlgn="base"/>
            <a:r>
              <a:rPr lang="sr-Latn-RS" dirty="0"/>
              <a:t>Kakvi uslovi u ugovorima za garancije treba da budu?</a:t>
            </a:r>
          </a:p>
          <a:p>
            <a:pPr marL="363538" indent="-182563" fontAlgn="base"/>
            <a:r>
              <a:rPr lang="sr-Latn-RS" dirty="0"/>
              <a:t>Koji kapitalni projekti treba da se finansiraju?</a:t>
            </a:r>
          </a:p>
          <a:p>
            <a:pPr marL="363538" indent="-182563" fontAlgn="base"/>
            <a:endParaRPr lang="sr-Latn-RS" sz="3100" dirty="0"/>
          </a:p>
          <a:p>
            <a:pPr marL="363538" indent="-182563" fontAlgn="base"/>
            <a:r>
              <a:rPr lang="sr-Latn-RS" sz="3100" dirty="0">
                <a:solidFill>
                  <a:prstClr val="black"/>
                </a:solidFill>
              </a:rPr>
              <a:t>Kako ovladti poterbnim nivoima kvaliteta i  prihvatljivih rizika? Ergonomska rešenja?</a:t>
            </a:r>
            <a:endParaRPr lang="sr-Latn-RS" sz="3100" dirty="0"/>
          </a:p>
        </p:txBody>
      </p:sp>
      <p:sp>
        <p:nvSpPr>
          <p:cNvPr id="20" name="Rectangle 19"/>
          <p:cNvSpPr/>
          <p:nvPr/>
        </p:nvSpPr>
        <p:spPr>
          <a:xfrm>
            <a:off x="935087" y="1531911"/>
            <a:ext cx="79208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Latn-RS" sz="1400" b="1" dirty="0"/>
              <a:t>INDUSTRIJSKI INŽENJER REŠAVA VELIKI BROJ PROBLEMA U RAZLIČITIM TIPOVIMA INDUSTRIJE  </a:t>
            </a:r>
            <a:endParaRPr lang="en-US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467544" y="2132856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Latn-RS" dirty="0"/>
              <a:t>Proizvodi, usluge i održavanje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80528" y="2276872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sr-Latn-RS" dirty="0"/>
          </a:p>
          <a:p>
            <a:pPr algn="ctr" fontAlgn="base"/>
            <a:r>
              <a:rPr lang="sr-Latn-RS" dirty="0"/>
              <a:t>Upravljanje nabavkom / </a:t>
            </a:r>
          </a:p>
          <a:p>
            <a:pPr algn="ctr" fontAlgn="base"/>
            <a:r>
              <a:rPr lang="sr-Latn-RS" dirty="0"/>
              <a:t>raspored opreme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77915" y="3233827"/>
            <a:ext cx="2055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sr-Latn-RS" dirty="0"/>
              <a:t>Transport i logistika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39769" y="3734838"/>
            <a:ext cx="23314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sr-Latn-RS" dirty="0"/>
              <a:t>Informacioni/</a:t>
            </a:r>
          </a:p>
          <a:p>
            <a:pPr algn="ctr" fontAlgn="base"/>
            <a:r>
              <a:rPr lang="sr-Latn-RS" dirty="0"/>
              <a:t>Komunikacioni sistemi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6378" y="4571836"/>
            <a:ext cx="2278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sr-Latn-RS" dirty="0"/>
              <a:t>Finansijski inženjering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47664" y="55892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r-Latn-RS" sz="1400" b="1" dirty="0"/>
              <a:t>MAŠINSKI INŽENJER  </a:t>
            </a:r>
            <a:endParaRPr lang="en-US" sz="1400" dirty="0"/>
          </a:p>
          <a:p>
            <a:endParaRPr lang="sr-Latn-RS" sz="1400" dirty="0"/>
          </a:p>
        </p:txBody>
      </p:sp>
      <p:sp>
        <p:nvSpPr>
          <p:cNvPr id="29" name="Isosceles Triangle 28"/>
          <p:cNvSpPr/>
          <p:nvPr/>
        </p:nvSpPr>
        <p:spPr>
          <a:xfrm rot="16200000">
            <a:off x="3823301" y="1868213"/>
            <a:ext cx="489290" cy="864100"/>
          </a:xfrm>
          <a:prstGeom prst="triangle">
            <a:avLst>
              <a:gd name="adj" fmla="val 34132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3685023" y="2325995"/>
            <a:ext cx="374520" cy="1255428"/>
          </a:xfrm>
          <a:prstGeom prst="triangle">
            <a:avLst>
              <a:gd name="adj" fmla="val 70596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6200000">
            <a:off x="3610826" y="2833949"/>
            <a:ext cx="338176" cy="1440163"/>
          </a:xfrm>
          <a:prstGeom prst="triangle">
            <a:avLst>
              <a:gd name="adj" fmla="val 8505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16200000">
            <a:off x="3649081" y="4392639"/>
            <a:ext cx="446404" cy="1255429"/>
          </a:xfrm>
          <a:prstGeom prst="triangle">
            <a:avLst>
              <a:gd name="adj" fmla="val 10000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>
            <a:off x="3676459" y="3685582"/>
            <a:ext cx="391643" cy="1255429"/>
          </a:xfrm>
          <a:prstGeom prst="triangle">
            <a:avLst>
              <a:gd name="adj" fmla="val 94776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724128" y="558924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sr-Latn-RS" sz="1400" b="1" dirty="0"/>
              <a:t>INDUSTRIJSKI INŽENJER 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7584" y="6230806"/>
            <a:ext cx="3251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sr-Latn-RS" sz="1400" b="1" dirty="0"/>
              <a:t>Projektovanje određene mašine.</a:t>
            </a:r>
          </a:p>
        </p:txBody>
      </p:sp>
      <p:sp>
        <p:nvSpPr>
          <p:cNvPr id="36" name="Down Arrow 35"/>
          <p:cNvSpPr/>
          <p:nvPr/>
        </p:nvSpPr>
        <p:spPr>
          <a:xfrm>
            <a:off x="2267744" y="5911588"/>
            <a:ext cx="288032" cy="2537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572000" y="6165304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sr-Latn-RS" sz="1400" b="1" dirty="0">
                <a:solidFill>
                  <a:prstClr val="black"/>
                </a:solidFill>
              </a:rPr>
              <a:t>Projektovanje cele proizvodne linije koja integriše sve postojeće mašine/kapacitete i osiguranje efikasnosti rada.</a:t>
            </a:r>
          </a:p>
        </p:txBody>
      </p:sp>
      <p:sp>
        <p:nvSpPr>
          <p:cNvPr id="39" name="Down Arrow 38"/>
          <p:cNvSpPr/>
          <p:nvPr/>
        </p:nvSpPr>
        <p:spPr>
          <a:xfrm>
            <a:off x="6551712" y="5882121"/>
            <a:ext cx="288032" cy="2537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0" y="558924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0" y="4725144"/>
            <a:ext cx="4247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sr-Latn-RS" dirty="0"/>
          </a:p>
          <a:p>
            <a:pPr algn="ctr" fontAlgn="base"/>
            <a:r>
              <a:rPr lang="sr-Latn-RS" dirty="0"/>
              <a:t>Upravljanje kvalitetom, rizikom, ergonomija...</a:t>
            </a:r>
          </a:p>
        </p:txBody>
      </p:sp>
      <p:sp>
        <p:nvSpPr>
          <p:cNvPr id="27" name="Isosceles Triangle 26"/>
          <p:cNvSpPr/>
          <p:nvPr/>
        </p:nvSpPr>
        <p:spPr>
          <a:xfrm rot="16200000">
            <a:off x="3995936" y="5013176"/>
            <a:ext cx="144016" cy="864096"/>
          </a:xfrm>
          <a:prstGeom prst="triangle">
            <a:avLst>
              <a:gd name="adj" fmla="val 34132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sr-Latn-RS" dirty="0"/>
              <a:t>sobine industrijskog inženjera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37444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</a:t>
            </a:r>
            <a:r>
              <a:rPr lang="sr-Latn-RS" dirty="0"/>
              <a:t>reativnost – redizajniranje procesa, optimizacija sa aspekata kvaliteta, produktivnosti, troškova, rizika...</a:t>
            </a:r>
          </a:p>
          <a:p>
            <a:r>
              <a:rPr lang="en-US" dirty="0"/>
              <a:t>K</a:t>
            </a:r>
            <a:r>
              <a:rPr lang="sr-Latn-RS" dirty="0"/>
              <a:t>ritičko razmišljanje – različiti pristupi, alternativna rešenja</a:t>
            </a:r>
          </a:p>
          <a:p>
            <a:r>
              <a:rPr lang="en-US" dirty="0"/>
              <a:t>R</a:t>
            </a:r>
            <a:r>
              <a:rPr lang="sr-Latn-RS" dirty="0"/>
              <a:t>ešavanje kompleksnih problema – višeciljno projektovanje, planiranje, programiranje</a:t>
            </a:r>
          </a:p>
          <a:p>
            <a:r>
              <a:rPr lang="sr-Latn-RS" dirty="0"/>
              <a:t>Timski rad i komunikativnost – povezivanje različitih znanja, disciplina, zainteresovanih strana</a:t>
            </a:r>
            <a:endParaRPr lang="en-US" dirty="0"/>
          </a:p>
        </p:txBody>
      </p:sp>
      <p:sp>
        <p:nvSpPr>
          <p:cNvPr id="20482" name="AutoShape 2" descr="Ð ÐµÐ·ÑÐ»ÑÐ°Ñ ÑÐ»Ð¸ÐºÐ° Ð·Ð° industrial engineer qualit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Ð ÐµÐ·ÑÐ»ÑÐ°Ñ ÑÐ»Ð¸ÐºÐ° Ð·Ð° industrial engineer qualit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AutoShape 6" descr="Ð ÐµÐ·ÑÐ»ÑÐ°Ñ ÑÐ»Ð¸ÐºÐ° Ð·Ð° industrial engineer qualit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8" name="Picture 8" descr="Ð¡ÑÐ¾Ð´Ð½Ð° ÑÐ»Ð¸Ðº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869160"/>
            <a:ext cx="4286250" cy="2381250"/>
          </a:xfrm>
          <a:prstGeom prst="rect">
            <a:avLst/>
          </a:prstGeom>
          <a:noFill/>
        </p:spPr>
      </p:pic>
      <p:pic>
        <p:nvPicPr>
          <p:cNvPr id="20490" name="Picture 10" descr="Ð ÐµÐ·ÑÐ»ÑÐ°Ñ ÑÐ»Ð¸ÐºÐ° Ð·Ð° industrial engineer qualit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920208"/>
            <a:ext cx="4355976" cy="2262844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sr-Latn-RS" dirty="0"/>
              <a:t>ndustrijski inženjer u 21. veku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0152" y="1556793"/>
            <a:ext cx="3096344" cy="2808312"/>
          </a:xfrm>
        </p:spPr>
        <p:txBody>
          <a:bodyPr>
            <a:normAutofit fontScale="85000" lnSpcReduction="20000"/>
          </a:bodyPr>
          <a:lstStyle/>
          <a:p>
            <a:r>
              <a:rPr lang="sr-Latn-RS" dirty="0">
                <a:solidFill>
                  <a:schemeClr val="accent1"/>
                </a:solidFill>
              </a:rPr>
              <a:t>47% današnjih poslova će nestati – svetski ekonomski forum</a:t>
            </a:r>
          </a:p>
          <a:p>
            <a:endParaRPr lang="sr-Latn-R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I</a:t>
            </a:r>
            <a:r>
              <a:rPr lang="sr-Latn-RS" dirty="0">
                <a:solidFill>
                  <a:schemeClr val="accent1"/>
                </a:solidFill>
              </a:rPr>
              <a:t>ndustrijski inženjeri će imati važnu ulogu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65250"/>
            <a:ext cx="5772150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509120"/>
            <a:ext cx="2983409" cy="177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SAP i industrijsko inženjerstvo – ERP rešenja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580481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196752"/>
            <a:ext cx="3491880" cy="118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581128"/>
            <a:ext cx="4355976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2492896"/>
            <a:ext cx="22677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5445224"/>
            <a:ext cx="2905996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2915816" y="6021288"/>
            <a:ext cx="28803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Microsoft</a:t>
            </a:r>
            <a:r>
              <a:rPr lang="sr-Latn-RS" dirty="0"/>
              <a:t> i industrijsko inženjerstvo – </a:t>
            </a:r>
            <a:r>
              <a:rPr lang="en-US" dirty="0"/>
              <a:t>Microsoft Dynamics</a:t>
            </a:r>
          </a:p>
        </p:txBody>
      </p:sp>
      <p:sp>
        <p:nvSpPr>
          <p:cNvPr id="9" name="Oval 8"/>
          <p:cNvSpPr/>
          <p:nvPr/>
        </p:nvSpPr>
        <p:spPr>
          <a:xfrm>
            <a:off x="2915816" y="6021288"/>
            <a:ext cx="28803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3" y="1556792"/>
            <a:ext cx="9144000" cy="198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165" y="5845453"/>
            <a:ext cx="2341814" cy="101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4512"/>
            <a:ext cx="2542165" cy="334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78" y="5107187"/>
            <a:ext cx="4260021" cy="1771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15" y="1556792"/>
            <a:ext cx="2857500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58614"/>
            <a:ext cx="1853947" cy="140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501" y="3782749"/>
            <a:ext cx="2524894" cy="96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146" y="4951008"/>
            <a:ext cx="2173851" cy="63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460440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Gde rade industrijski inženjeri?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1656183"/>
          </a:xfrm>
        </p:spPr>
        <p:txBody>
          <a:bodyPr>
            <a:normAutofit/>
          </a:bodyPr>
          <a:lstStyle/>
          <a:p>
            <a:r>
              <a:rPr lang="en-US" sz="2300" dirty="0"/>
              <a:t>P</a:t>
            </a:r>
            <a:r>
              <a:rPr lang="sr-Latn-RS" sz="2300" dirty="0"/>
              <a:t>roizvodna preduzeća, transportne kompanije, banke, osiguranja, energetika, bolnice, IT sektor, državna uprava, akreditacija i standardizacija, konsalting...</a:t>
            </a:r>
          </a:p>
          <a:p>
            <a:r>
              <a:rPr lang="sr-Latn-RS" sz="2300" b="1" dirty="0">
                <a:solidFill>
                  <a:schemeClr val="accent1"/>
                </a:solidFill>
              </a:rPr>
              <a:t>Gde ne rade industrijski inženjeri?</a:t>
            </a:r>
            <a:endParaRPr lang="en-US" sz="2300" b="1" dirty="0">
              <a:solidFill>
                <a:schemeClr val="accent1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357456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56176" y="3501008"/>
            <a:ext cx="2987824" cy="3356992"/>
          </a:xfrm>
          <a:prstGeom prst="rect">
            <a:avLst/>
          </a:prstGeom>
        </p:spPr>
        <p:txBody>
          <a:bodyPr vert="horz" lIns="54864" tIns="91440" rtlCol="0">
            <a:normAutofit fontScale="85000" lnSpcReduction="1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sr-Latn-RS" sz="2800" dirty="0"/>
              <a:t>Naši studenti: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sr-Latn-RS" sz="1600" dirty="0"/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sr-Latn-R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Stanislav</a:t>
            </a:r>
            <a:r>
              <a:rPr kumimoji="0" lang="sr-Latn-RS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Karapetrović, ISO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sr-Latn-RS" dirty="0"/>
              <a:t>Dejan Trifunovic, Danube Comission</a:t>
            </a:r>
            <a:endParaRPr kumimoji="0" lang="sr-Latn-RS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sr-Latn-RS" baseline="0" dirty="0"/>
              <a:t>Branislav Tomić, Bombardier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sr-Latn-RS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Vojislav Radović, Philips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dirty="0"/>
              <a:t>K</a:t>
            </a:r>
            <a:r>
              <a:rPr lang="sr-Latn-RS" dirty="0"/>
              <a:t>atarina Obradović Jovanović, Ministarstvo privrede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sr-Latn-RS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Ivan Rakonjac, Fond za Inovacionu delatnost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sr-Latn-RS" dirty="0"/>
              <a:t>Mihajlo Vesović, PKS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sr-Latn-RS" dirty="0"/>
              <a:t>Vojislav Genic, SAP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dirty="0"/>
              <a:t>M</a:t>
            </a:r>
            <a:r>
              <a:rPr lang="sr-Latn-RS" dirty="0"/>
              <a:t>nogobrojni vlasnici MSP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sr-Latn-RS" sz="1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sr-Latn-RS" sz="1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11" y="3429001"/>
            <a:ext cx="27347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5848" y="2060848"/>
            <a:ext cx="1368152" cy="126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5273963"/>
            <a:ext cx="1498936" cy="158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5517232"/>
            <a:ext cx="2034331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Projektantske i izvođačke licence</a:t>
            </a:r>
            <a:endParaRPr lang="en-US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 rotWithShape="1">
          <a:blip r:embed="rId3" cstate="print"/>
          <a:srcRect t="2631"/>
          <a:stretch/>
        </p:blipFill>
        <p:spPr bwMode="auto">
          <a:xfrm>
            <a:off x="363755" y="1474983"/>
            <a:ext cx="6902450" cy="191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b="2508"/>
          <a:stretch/>
        </p:blipFill>
        <p:spPr bwMode="auto">
          <a:xfrm>
            <a:off x="369530" y="3212976"/>
            <a:ext cx="7105650" cy="225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9991" y="5383017"/>
            <a:ext cx="4238982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3708000" y="6336000"/>
            <a:ext cx="164669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1980" y="1464307"/>
            <a:ext cx="170798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21566" y="2660904"/>
            <a:ext cx="1807691" cy="1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xmlns="" id="{268A2C94-34DA-1A0B-2018-4B5A0B2A23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49" y="4097395"/>
            <a:ext cx="1849791" cy="2750428"/>
          </a:xfrm>
          <a:prstGeom prst="rect">
            <a:avLst/>
          </a:prstGeom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xmlns="" id="{5BDD5019-B465-4FB0-5858-680E7FDEB60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" y="3609019"/>
            <a:ext cx="1974860" cy="2994761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Zapošljavanje...</a:t>
            </a:r>
            <a:endParaRPr lang="en-US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7621" y="4653136"/>
            <a:ext cx="3806379" cy="1836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CC02D6-0109-C8FD-9D43-A6732C5B7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919" y="1423505"/>
            <a:ext cx="6516216" cy="2797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1616758-18F6-E13E-F5AC-5C7BF19EB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580" y="4409655"/>
            <a:ext cx="5264146" cy="2187697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</a:t>
            </a:r>
            <a:r>
              <a:rPr lang="sr-Latn-RS" dirty="0"/>
              <a:t>aster Industrijskog inženjerstva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56792"/>
            <a:ext cx="9164437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630" y="1408176"/>
            <a:ext cx="8264844" cy="54552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72401" y="1408176"/>
            <a:ext cx="971600" cy="5449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/>
              <a:t>Zašto da izaberem  master industrijskog inženjerstva?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10056"/>
          <a:stretch/>
        </p:blipFill>
        <p:spPr bwMode="auto">
          <a:xfrm>
            <a:off x="0" y="1480030"/>
            <a:ext cx="9036496" cy="53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Predmeti na master studijama - primeri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36912"/>
            <a:ext cx="8064896" cy="3763888"/>
          </a:xfrm>
        </p:spPr>
        <p:txBody>
          <a:bodyPr/>
          <a:lstStyle/>
          <a:p>
            <a:pPr marL="3495675" lvl="8" indent="-182563"/>
            <a:r>
              <a:rPr lang="sr-Latn-RS" dirty="0"/>
              <a:t>	napredne analitičke metode</a:t>
            </a:r>
          </a:p>
          <a:p>
            <a:pPr marL="3495675" lvl="8" indent="-182563">
              <a:buNone/>
            </a:pPr>
            <a:r>
              <a:rPr lang="sr-Latn-RS" dirty="0"/>
              <a:t> modeliranja i optimizacije</a:t>
            </a:r>
          </a:p>
          <a:p>
            <a:pPr marL="3495675" lvl="8" indent="-182563">
              <a:buNone/>
            </a:pPr>
            <a:endParaRPr lang="sr-Latn-RS" dirty="0"/>
          </a:p>
          <a:p>
            <a:pPr marL="3495675" lvl="8" indent="-182563">
              <a:buNone/>
            </a:pPr>
            <a:endParaRPr lang="sr-Latn-RS" dirty="0"/>
          </a:p>
          <a:p>
            <a:pPr marL="261938" lvl="8" indent="-182563"/>
            <a:r>
              <a:rPr lang="sr-Latn-RS" dirty="0"/>
              <a:t>probabilistički modeli i </a:t>
            </a:r>
          </a:p>
          <a:p>
            <a:pPr marL="261938" lvl="8" indent="-182563">
              <a:buNone/>
            </a:pPr>
            <a:r>
              <a:rPr lang="sr-Latn-RS" dirty="0"/>
              <a:t>statističke metode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79512" y="1700808"/>
            <a:ext cx="792088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9512" y="1988840"/>
            <a:ext cx="792088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Ð ÐµÐ·ÑÐ»ÑÐ°Ñ ÑÐ»Ð¸ÐºÐ° Ð·Ð° operations resear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429000"/>
            <a:ext cx="2304256" cy="107724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574962"/>
            <a:ext cx="4703564" cy="22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124744"/>
            <a:ext cx="4743822" cy="1607016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23528" y="4725144"/>
            <a:ext cx="2778672" cy="1692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1" hangingPunct="1">
              <a:tabLst>
                <a:tab pos="1081088" algn="ctr"/>
                <a:tab pos="1800225" algn="ctr"/>
              </a:tabLst>
            </a:pPr>
            <a:r>
              <a:rPr lang="en-US" sz="800" b="1" dirty="0" err="1">
                <a:latin typeface="Arial" pitchFamily="34" charset="0"/>
                <a:cs typeface="Arial" pitchFamily="34" charset="0"/>
              </a:rPr>
              <a:t>Proizvođač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je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zainteresovan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za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smanjenje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varijacija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nivoa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nečistoća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u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procesu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legiranja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čelika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Predložen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je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novi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proces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Izvršeno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je 21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merenje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čelika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proizvedenog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starim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20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merenja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čelika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proizvedenog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novim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procesom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Dobijene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su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vrednosti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varijansi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uzoraka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od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1.06,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odnosno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0.59,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respektivno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. </a:t>
            </a:r>
            <a:endParaRPr lang="sr-Latn-RS" sz="800" b="1" dirty="0">
              <a:latin typeface="Arial" pitchFamily="34" charset="0"/>
              <a:cs typeface="Arial" pitchFamily="34" charset="0"/>
            </a:endParaRPr>
          </a:p>
          <a:p>
            <a:pPr marL="342900" indent="-160338" algn="just" eaLnBrk="1" hangingPunct="1">
              <a:tabLst>
                <a:tab pos="1081088" algn="ctr"/>
                <a:tab pos="1800225" algn="ctr"/>
              </a:tabLst>
            </a:pPr>
            <a:r>
              <a:rPr lang="sr-Latn-RS" sz="800" b="1" dirty="0">
                <a:latin typeface="Arial" pitchFamily="34" charset="0"/>
                <a:cs typeface="Arial" pitchFamily="34" charset="0"/>
              </a:rPr>
              <a:t>a)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Da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li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su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ovi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podaci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dovoljan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dokaz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da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je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novim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procesom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postignuto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smanjenje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nivoa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varijacija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nečistoća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čelika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?</a:t>
            </a:r>
            <a:endParaRPr lang="sr-Latn-RS" sz="800" b="1" dirty="0">
              <a:latin typeface="Arial" pitchFamily="34" charset="0"/>
              <a:cs typeface="Arial" pitchFamily="34" charset="0"/>
            </a:endParaRPr>
          </a:p>
          <a:p>
            <a:pPr marL="342900" indent="-160338" algn="just" eaLnBrk="1" hangingPunct="1">
              <a:tabLst>
                <a:tab pos="1081088" algn="ctr"/>
                <a:tab pos="1800225" algn="ctr"/>
              </a:tabLst>
            </a:pPr>
            <a:r>
              <a:rPr lang="sr-Latn-RS" sz="800" b="1" dirty="0">
                <a:latin typeface="Arial" pitchFamily="34" charset="0"/>
                <a:cs typeface="Arial" pitchFamily="34" charset="0"/>
              </a:rPr>
              <a:t>b) Da li podaci pokazuju da je varijacija kod starog procesa manja?</a:t>
            </a:r>
          </a:p>
          <a:p>
            <a:pPr marL="342900" indent="-160338" algn="just" eaLnBrk="1" hangingPunct="1">
              <a:tabLst>
                <a:tab pos="1081088" algn="ctr"/>
                <a:tab pos="1800225" algn="ctr"/>
              </a:tabLst>
            </a:pPr>
            <a:r>
              <a:rPr lang="sr-Latn-RS" sz="800" b="1" dirty="0">
                <a:latin typeface="Arial" pitchFamily="34" charset="0"/>
                <a:cs typeface="Arial" pitchFamily="34" charset="0"/>
              </a:rPr>
              <a:t>c) Da li su varijacije kod oba procesa iste?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DE9CADA-67DD-EEAA-1FC0-BDF76467F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14175"/>
            <a:ext cx="3491880" cy="240810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971600" y="1916832"/>
            <a:ext cx="2304256" cy="201622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3568" y="2348880"/>
            <a:ext cx="504056" cy="144016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Pristup katedre za 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3"/>
            <a:ext cx="8686800" cy="4844008"/>
          </a:xfrm>
        </p:spPr>
        <p:txBody>
          <a:bodyPr>
            <a:normAutofit/>
          </a:bodyPr>
          <a:lstStyle/>
          <a:p>
            <a:r>
              <a:rPr lang="sr-Latn-RS" sz="2800" b="1" dirty="0">
                <a:solidFill>
                  <a:schemeClr val="accent1"/>
                </a:solidFill>
              </a:rPr>
              <a:t>Misija</a:t>
            </a:r>
            <a:r>
              <a:rPr lang="sr-Latn-RS" sz="1900" b="1" dirty="0"/>
              <a:t> - pružiti studentima iskustveno učenje sa nizom inovacija, poseta preduzećima i praktičnih radionica, kao i gostima iz industrije što rezultuje njihovim brzim i kvalitetnim zapošljavanjem i doprinosi razvoju društva</a:t>
            </a:r>
          </a:p>
          <a:p>
            <a:r>
              <a:rPr lang="sr-Latn-RS" sz="2800" b="1" dirty="0">
                <a:solidFill>
                  <a:schemeClr val="accent1"/>
                </a:solidFill>
              </a:rPr>
              <a:t>Vizija</a:t>
            </a:r>
            <a:r>
              <a:rPr lang="sr-Latn-RS" sz="1900" b="1" dirty="0"/>
              <a:t> - </a:t>
            </a:r>
            <a:r>
              <a:rPr lang="en-US" sz="1900" b="1" dirty="0" err="1"/>
              <a:t>podrazumeva</a:t>
            </a:r>
            <a:r>
              <a:rPr lang="en-US" sz="1900" b="1" dirty="0"/>
              <a:t> </a:t>
            </a:r>
            <a:r>
              <a:rPr lang="en-US" sz="1900" b="1" dirty="0" err="1"/>
              <a:t>kontinuirani</a:t>
            </a:r>
            <a:r>
              <a:rPr lang="en-US" sz="1900" b="1" dirty="0"/>
              <a:t> </a:t>
            </a:r>
            <a:r>
              <a:rPr lang="en-US" sz="1900" b="1" dirty="0" err="1"/>
              <a:t>razvoj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unapredjenje</a:t>
            </a:r>
            <a:r>
              <a:rPr lang="en-US" sz="1900" b="1" dirty="0"/>
              <a:t> u </a:t>
            </a:r>
            <a:r>
              <a:rPr lang="en-US" sz="1900" b="1" dirty="0" err="1"/>
              <a:t>oblastima</a:t>
            </a:r>
            <a:r>
              <a:rPr lang="en-US" sz="1900" b="1" dirty="0"/>
              <a:t> </a:t>
            </a:r>
            <a:r>
              <a:rPr lang="en-US" sz="1900" b="1" dirty="0" err="1"/>
              <a:t>obrazovanja</a:t>
            </a:r>
            <a:r>
              <a:rPr lang="en-US" sz="1900" b="1" dirty="0"/>
              <a:t>, </a:t>
            </a:r>
            <a:r>
              <a:rPr lang="en-US" sz="1900" b="1" dirty="0" err="1"/>
              <a:t>nauke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saradnje</a:t>
            </a:r>
            <a:r>
              <a:rPr lang="en-US" sz="1900" b="1" dirty="0"/>
              <a:t> </a:t>
            </a:r>
            <a:r>
              <a:rPr lang="en-US" sz="1900" b="1" dirty="0" err="1"/>
              <a:t>sa</a:t>
            </a:r>
            <a:r>
              <a:rPr lang="en-US" sz="1900" b="1" dirty="0"/>
              <a:t> </a:t>
            </a:r>
            <a:r>
              <a:rPr lang="en-US" sz="1900" b="1" dirty="0" err="1"/>
              <a:t>privredom</a:t>
            </a:r>
            <a:r>
              <a:rPr lang="en-US" sz="1900" b="1" dirty="0"/>
              <a:t> </a:t>
            </a:r>
            <a:r>
              <a:rPr lang="en-US" sz="1900" b="1" dirty="0" err="1"/>
              <a:t>sa</a:t>
            </a:r>
            <a:r>
              <a:rPr lang="en-US" sz="1900" b="1" dirty="0"/>
              <a:t> </a:t>
            </a:r>
            <a:r>
              <a:rPr lang="en-US" sz="1900" b="1" dirty="0" err="1"/>
              <a:t>težnjom</a:t>
            </a:r>
            <a:r>
              <a:rPr lang="en-US" sz="1900" b="1" dirty="0"/>
              <a:t> </a:t>
            </a:r>
            <a:r>
              <a:rPr lang="en-US" sz="1900" b="1" dirty="0" err="1"/>
              <a:t>da</a:t>
            </a:r>
            <a:r>
              <a:rPr lang="en-US" sz="1900" b="1" dirty="0"/>
              <a:t> </a:t>
            </a:r>
            <a:r>
              <a:rPr lang="en-US" sz="1900" b="1" dirty="0" err="1"/>
              <a:t>budemo</a:t>
            </a:r>
            <a:r>
              <a:rPr lang="en-US" sz="1900" b="1" dirty="0"/>
              <a:t> </a:t>
            </a:r>
            <a:r>
              <a:rPr lang="en-US" sz="1900" b="1" dirty="0" err="1"/>
              <a:t>prepoznatljivi</a:t>
            </a:r>
            <a:r>
              <a:rPr lang="en-US" sz="1900" b="1" dirty="0"/>
              <a:t> </a:t>
            </a:r>
            <a:r>
              <a:rPr lang="en-US" sz="1900" b="1" dirty="0" err="1"/>
              <a:t>po</a:t>
            </a:r>
            <a:r>
              <a:rPr lang="en-US" sz="1900" b="1" dirty="0"/>
              <a:t> </a:t>
            </a:r>
            <a:r>
              <a:rPr lang="en-US" sz="1900" b="1" dirty="0" err="1"/>
              <a:t>kvalitetu</a:t>
            </a:r>
            <a:r>
              <a:rPr lang="en-US" sz="1900" b="1" dirty="0"/>
              <a:t>, </a:t>
            </a:r>
            <a:r>
              <a:rPr lang="en-US" sz="1900" b="1" dirty="0" err="1"/>
              <a:t>inovativnosti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integritetu</a:t>
            </a:r>
            <a:endParaRPr lang="sr-Latn-RS" sz="1900" b="1" dirty="0"/>
          </a:p>
          <a:p>
            <a:r>
              <a:rPr lang="sr-Latn-RS" sz="2800" b="1" dirty="0">
                <a:solidFill>
                  <a:schemeClr val="accent1"/>
                </a:solidFill>
              </a:rPr>
              <a:t>Ciljevi</a:t>
            </a:r>
            <a:r>
              <a:rPr lang="sr-Cyrl-RS" sz="2800" b="1" dirty="0">
                <a:solidFill>
                  <a:schemeClr val="accent1"/>
                </a:solidFill>
              </a:rPr>
              <a:t> </a:t>
            </a:r>
            <a:r>
              <a:rPr lang="sr-Cyrl-RS" sz="2800" b="1" dirty="0"/>
              <a:t>-</a:t>
            </a:r>
            <a:r>
              <a:rPr lang="sr-Cyrl-RS" sz="2800" b="1" dirty="0">
                <a:solidFill>
                  <a:schemeClr val="accent1"/>
                </a:solidFill>
              </a:rPr>
              <a:t> </a:t>
            </a:r>
            <a:r>
              <a:rPr lang="sr-Latn-RS" sz="1900" b="1" dirty="0"/>
              <a:t> </a:t>
            </a:r>
            <a:endParaRPr lang="en-US" sz="1900" b="1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741330"/>
            <a:ext cx="6192688" cy="311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RS" sz="3200" b="1" dirty="0">
                <a:solidFill>
                  <a:srgbClr val="92D050"/>
                </a:solidFill>
              </a:rPr>
              <a:t>Katedra IIE - </a:t>
            </a:r>
            <a:r>
              <a:rPr lang="en-US" sz="3200" b="1" dirty="0" err="1">
                <a:solidFill>
                  <a:srgbClr val="92D050"/>
                </a:solidFill>
              </a:rPr>
              <a:t>Projekti</a:t>
            </a:r>
            <a:r>
              <a:rPr lang="en-US" sz="3200" b="1" dirty="0">
                <a:solidFill>
                  <a:srgbClr val="92D050"/>
                </a:solidFill>
              </a:rPr>
              <a:t> i </a:t>
            </a:r>
            <a:r>
              <a:rPr lang="en-US" sz="3200" b="1" dirty="0" err="1">
                <a:solidFill>
                  <a:srgbClr val="92D050"/>
                </a:solidFill>
              </a:rPr>
              <a:t>saradnja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sa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privredom</a:t>
            </a:r>
            <a:endParaRPr lang="en-US" sz="3200" b="1" dirty="0">
              <a:solidFill>
                <a:srgbClr val="92D050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76200" y="1484784"/>
            <a:ext cx="5867400" cy="5373216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dirty="0"/>
              <a:t>M</a:t>
            </a:r>
            <a:r>
              <a:rPr lang="vi-VN" dirty="0"/>
              <a:t>eđunarodni projekti </a:t>
            </a:r>
            <a:r>
              <a:rPr lang="sr-Latn-RS" dirty="0"/>
              <a:t>poslednjih godina...</a:t>
            </a:r>
            <a:r>
              <a:rPr lang="vi-VN" dirty="0"/>
              <a:t/>
            </a:r>
            <a:br>
              <a:rPr lang="vi-VN" dirty="0"/>
            </a:br>
            <a:r>
              <a:rPr lang="vi-VN" dirty="0"/>
              <a:t/>
            </a:r>
            <a:br>
              <a:rPr lang="vi-VN" dirty="0"/>
            </a:br>
            <a:r>
              <a:rPr lang="en-US" sz="1800" dirty="0"/>
              <a:t>*</a:t>
            </a:r>
            <a:r>
              <a:rPr lang="vi-VN" sz="1800" dirty="0"/>
              <a:t> Projektovanje i vrednovanje korisničkih interfejsa za daljinsko kolaborativno upravljanje proizvodnim sistemima, bilateralna saradnja - program naučne i tehnološke saradnje između Republike Srbije i Republike Portugal</a:t>
            </a: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sr-Latn-RS" sz="1800" dirty="0"/>
          </a:p>
          <a:p>
            <a:pPr marL="0" indent="0">
              <a:buFont typeface="Wingdings" pitchFamily="2" charset="2"/>
              <a:buNone/>
            </a:pPr>
            <a:endParaRPr lang="sr-Latn-R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endParaRPr lang="en-US" sz="1800" dirty="0"/>
          </a:p>
          <a:p>
            <a:pPr marL="0" indent="0">
              <a:buFont typeface="Wingdings" pitchFamily="2" charset="2"/>
              <a:buNone/>
            </a:pPr>
            <a:r>
              <a:rPr lang="en-US" sz="1800" dirty="0"/>
              <a:t>https://www.newscientist.com/article/mg21929334-600-future-factories-let-workers-build-a-car-from-home/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343400"/>
            <a:ext cx="1343025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212850"/>
            <a:ext cx="29718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524000" y="76200"/>
            <a:ext cx="7543800" cy="5943600"/>
          </a:xfrm>
        </p:spPr>
        <p:txBody>
          <a:bodyPr/>
          <a:lstStyle/>
          <a:p>
            <a:r>
              <a:rPr lang="vi-VN" sz="1600" b="1" dirty="0">
                <a:solidFill>
                  <a:srgbClr val="92D050"/>
                </a:solidFill>
              </a:rPr>
              <a:t>Development of new generation of crane cabins as integrated visual systems for detection and interpretation of environment</a:t>
            </a:r>
            <a:r>
              <a:rPr lang="sr-Latn-RS" sz="1600" b="1" dirty="0">
                <a:solidFill>
                  <a:srgbClr val="92D050"/>
                </a:solidFill>
              </a:rPr>
              <a:t> (CABIVS)</a:t>
            </a:r>
            <a:r>
              <a:rPr lang="vi-VN" sz="1600" b="1" dirty="0">
                <a:solidFill>
                  <a:srgbClr val="92D050"/>
                </a:solidFill>
              </a:rPr>
              <a:t>, Eureka projekat, E!6761, 2011-2014.</a:t>
            </a:r>
            <a:endParaRPr lang="sr-Latn-RS" sz="1600" b="1" dirty="0">
              <a:solidFill>
                <a:srgbClr val="92D050"/>
              </a:solidFill>
            </a:endParaRPr>
          </a:p>
          <a:p>
            <a:r>
              <a:rPr lang="vi-VN" sz="1600" b="1" dirty="0">
                <a:solidFill>
                  <a:srgbClr val="92D050"/>
                </a:solidFill>
              </a:rPr>
              <a:t>Smart Process INdustry CranEs (SPRINCE</a:t>
            </a:r>
            <a:r>
              <a:rPr lang="sr-Latn-RS" sz="1600" b="1" dirty="0">
                <a:solidFill>
                  <a:srgbClr val="92D050"/>
                </a:solidFill>
              </a:rPr>
              <a:t>)</a:t>
            </a:r>
            <a:r>
              <a:rPr lang="sr-Latn-RS" sz="1600" dirty="0">
                <a:solidFill>
                  <a:srgbClr val="92D050"/>
                </a:solidFill>
              </a:rPr>
              <a:t>, </a:t>
            </a:r>
            <a:r>
              <a:rPr lang="vi-VN" sz="1600" b="1" dirty="0">
                <a:solidFill>
                  <a:srgbClr val="92D050"/>
                </a:solidFill>
              </a:rPr>
              <a:t>SAF€RA projekat, No. 22, 2015-2017.</a:t>
            </a:r>
            <a:endParaRPr lang="en-US" sz="16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752600"/>
            <a:ext cx="2082800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1700" y="1524000"/>
            <a:ext cx="31623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4888" y="1752600"/>
            <a:ext cx="3363912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4953000"/>
            <a:ext cx="25908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4424363"/>
            <a:ext cx="3733800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38" y="4445000"/>
            <a:ext cx="5084762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010400" cy="1981200"/>
          </a:xfrm>
        </p:spPr>
        <p:txBody>
          <a:bodyPr/>
          <a:lstStyle/>
          <a:p>
            <a:r>
              <a:rPr lang="en-US" dirty="0"/>
              <a:t>2017</a:t>
            </a:r>
          </a:p>
          <a:p>
            <a:endParaRPr lang="en-US" dirty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9784" y="1988840"/>
            <a:ext cx="1944216" cy="224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236"/>
            <a:ext cx="2088232" cy="171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060848"/>
            <a:ext cx="220824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155448"/>
            <a:ext cx="8291264" cy="125272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S3T- Smart Table Tennis Tracking</a:t>
            </a:r>
            <a:br>
              <a:rPr lang="en-US" sz="2400" dirty="0"/>
            </a:br>
            <a:r>
              <a:rPr lang="sr-Latn-RS" sz="2400" dirty="0"/>
              <a:t/>
            </a:r>
            <a:br>
              <a:rPr lang="sr-Latn-RS" sz="2400" dirty="0"/>
            </a:br>
            <a:r>
              <a:rPr lang="en-US" sz="2400" dirty="0"/>
              <a:t>Development of new generation of ergonomically adapted crane cabins’ chairs</a:t>
            </a:r>
          </a:p>
        </p:txBody>
      </p:sp>
      <p:pic>
        <p:nvPicPr>
          <p:cNvPr id="3074" name="Picture 2" descr="Ð ÐµÐ·ÑÐ»ÑÐ°Ñ ÑÐ»Ð¸ÐºÐ° Ð·Ð° ergonomic crane cabin chai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0450" y="4476750"/>
            <a:ext cx="1733550" cy="2381250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988840"/>
            <a:ext cx="4303801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7" y="4509120"/>
            <a:ext cx="4175787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010400" cy="1981200"/>
          </a:xfrm>
        </p:spPr>
        <p:txBody>
          <a:bodyPr/>
          <a:lstStyle/>
          <a:p>
            <a:r>
              <a:rPr lang="en-US" dirty="0"/>
              <a:t>2019-2022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26368" y="188640"/>
            <a:ext cx="8291264" cy="1181274"/>
          </a:xfrm>
        </p:spPr>
        <p:txBody>
          <a:bodyPr>
            <a:noAutofit/>
          </a:bodyPr>
          <a:lstStyle/>
          <a:p>
            <a:r>
              <a:rPr lang="en-US" sz="2400" dirty="0"/>
              <a:t>HOISTING AND MINING MACHINERY CONTEXT</a:t>
            </a:r>
            <a:br>
              <a:rPr lang="en-US" sz="2400" dirty="0"/>
            </a:br>
            <a:r>
              <a:rPr lang="en-US" sz="2400" dirty="0"/>
              <a:t>SPECIFIC ADAPTIVE RISK PREVENTION</a:t>
            </a:r>
            <a:br>
              <a:rPr lang="en-US" sz="2400" dirty="0"/>
            </a:br>
            <a:r>
              <a:rPr lang="en-US" sz="2400" dirty="0"/>
              <a:t>EXPERT SYSTEM - </a:t>
            </a:r>
            <a:r>
              <a:rPr lang="en-US" sz="2400" dirty="0" err="1"/>
              <a:t>HAMRISK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9215F6-F5C6-5004-2F3D-EDE70E613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6885"/>
            <a:ext cx="9144000" cy="2724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C8AF527-642C-CD32-8490-81AA5AA972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10043"/>
            <a:ext cx="5943600" cy="3009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3634620"/>
      </p:ext>
    </p:extLst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a.sjm06.com/2021/05/logo-300x119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70" y="1765646"/>
            <a:ext cx="3445498" cy="158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010400" cy="1981200"/>
          </a:xfrm>
        </p:spPr>
        <p:txBody>
          <a:bodyPr/>
          <a:lstStyle/>
          <a:p>
            <a:r>
              <a:rPr lang="en-US" dirty="0"/>
              <a:t>2021-202</a:t>
            </a:r>
            <a:r>
              <a:rPr lang="sr-Latn-RS" dirty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155448"/>
            <a:ext cx="8568952" cy="1252728"/>
          </a:xfrm>
        </p:spPr>
        <p:txBody>
          <a:bodyPr>
            <a:noAutofit/>
          </a:bodyPr>
          <a:lstStyle/>
          <a:p>
            <a:pPr fontAlgn="base"/>
            <a:r>
              <a:rPr lang="en-US" sz="2400" dirty="0"/>
              <a:t>VISEGRAD PROJECT 2021: Possibilities and barriers for Industry 4.0 implementation in SMEs in V4 countries and Serbia</a:t>
            </a:r>
          </a:p>
        </p:txBody>
      </p:sp>
      <p:sp>
        <p:nvSpPr>
          <p:cNvPr id="2" name="Rectangle 1"/>
          <p:cNvSpPr/>
          <p:nvPr/>
        </p:nvSpPr>
        <p:spPr>
          <a:xfrm>
            <a:off x="70133" y="3140968"/>
            <a:ext cx="90328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Short</a:t>
            </a: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 </a:t>
            </a:r>
            <a:r>
              <a:rPr 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description of the project:</a:t>
            </a:r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algn="just" fontAlgn="base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Modern technologies based on Industry4.0 change the business environment, especially in SMEs. This opens a new field in research and possibilities for continuing and strengthening academic collaboration among partner institutions in </a:t>
            </a:r>
            <a:r>
              <a:rPr lang="en-US" dirty="0" err="1">
                <a:solidFill>
                  <a:srgbClr val="333333"/>
                </a:solidFill>
                <a:latin typeface="Georgia" panose="02040502050405020303" pitchFamily="18" charset="0"/>
              </a:rPr>
              <a:t>Visegrad</a:t>
            </a: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 countries (V4) and Serbia which the focus would be on acceptance of Industry4.0 concepts in SMEs. The aim of this project </a:t>
            </a:r>
            <a:r>
              <a:rPr lang="sr-Latn-RS" dirty="0">
                <a:solidFill>
                  <a:srgbClr val="333333"/>
                </a:solidFill>
                <a:latin typeface="Georgia" panose="02040502050405020303" pitchFamily="18" charset="0"/>
              </a:rPr>
              <a:t>was</a:t>
            </a: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 to develop small however practical software application, adaptable to the needs of decision-makers in SMEs’. It w</a:t>
            </a:r>
            <a:r>
              <a:rPr lang="sr-Latn-RS" dirty="0">
                <a:solidFill>
                  <a:srgbClr val="333333"/>
                </a:solidFill>
                <a:latin typeface="Georgia" panose="02040502050405020303" pitchFamily="18" charset="0"/>
              </a:rPr>
              <a:t>ass</a:t>
            </a: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 intended for SMEs that want to embrace and utilize digital transformation in their business operation.</a:t>
            </a:r>
            <a:endParaRPr lang="sr-Latn-R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algn="just" fontAlgn="base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fontAlgn="base"/>
            <a:r>
              <a:rPr 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Project Coordinator: </a:t>
            </a:r>
            <a:r>
              <a:rPr lang="sr-Latn-RS" b="1" dirty="0">
                <a:solidFill>
                  <a:srgbClr val="333333"/>
                </a:solidFill>
                <a:latin typeface="Georgia" panose="02040502050405020303" pitchFamily="18" charset="0"/>
              </a:rPr>
              <a:t>p</a:t>
            </a:r>
            <a:r>
              <a:rPr lang="en-US" b="1" dirty="0" err="1">
                <a:solidFill>
                  <a:srgbClr val="333333"/>
                </a:solidFill>
                <a:latin typeface="Georgia" panose="02040502050405020303" pitchFamily="18" charset="0"/>
              </a:rPr>
              <a:t>rof</a:t>
            </a:r>
            <a:r>
              <a:rPr 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. </a:t>
            </a:r>
            <a:r>
              <a:rPr lang="en-US" b="1" dirty="0" err="1">
                <a:solidFill>
                  <a:srgbClr val="333333"/>
                </a:solidFill>
                <a:latin typeface="Georgia" panose="02040502050405020303" pitchFamily="18" charset="0"/>
              </a:rPr>
              <a:t>dr</a:t>
            </a:r>
            <a:r>
              <a:rPr 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Ivan </a:t>
            </a:r>
            <a:r>
              <a:rPr lang="en-US" b="1" dirty="0" err="1">
                <a:solidFill>
                  <a:srgbClr val="333333"/>
                </a:solidFill>
                <a:latin typeface="Georgia" panose="02040502050405020303" pitchFamily="18" charset="0"/>
              </a:rPr>
              <a:t>Mihajlovic</a:t>
            </a: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, University of Belgrade, Faculty </a:t>
            </a:r>
            <a:r>
              <a:rPr lang="sr-Latn-RS" dirty="0">
                <a:solidFill>
                  <a:srgbClr val="333333"/>
                </a:solidFill>
                <a:latin typeface="Georgia" panose="02040502050405020303" pitchFamily="18" charset="0"/>
              </a:rPr>
              <a:t>of Mechanical Engineering</a:t>
            </a: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34" y="1562240"/>
            <a:ext cx="4661850" cy="178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94803"/>
      </p:ext>
    </p:extLst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010400" cy="1981200"/>
          </a:xfrm>
        </p:spPr>
        <p:txBody>
          <a:bodyPr/>
          <a:lstStyle/>
          <a:p>
            <a:r>
              <a:rPr lang="en-US" dirty="0"/>
              <a:t>2021-2023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155448"/>
            <a:ext cx="8291264" cy="125272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ResMod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RESILIENCE ENHANCEMENT MODEL</a:t>
            </a:r>
            <a:br>
              <a:rPr lang="en-US" sz="2400" dirty="0"/>
            </a:br>
            <a:r>
              <a:rPr lang="sr-Latn-RS" sz="2400" dirty="0"/>
              <a:t/>
            </a:r>
            <a:br>
              <a:rPr lang="sr-Latn-RS" sz="2400" dirty="0"/>
            </a:br>
            <a:endParaRPr lang="en-US" sz="2400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xmlns="" id="{03628CBE-3AB4-7D1C-E93E-39B74D047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8" y="2060848"/>
            <a:ext cx="9144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281774CF-86CE-EC12-EA50-DDF50ED46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378"/>
            <a:ext cx="5687864" cy="332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0408BD1-D8FD-36AC-CFC4-9FA832ED9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962" y="3309929"/>
            <a:ext cx="2837931" cy="19444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41BDCD0-9223-8CFF-2549-9A7D450AFC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374"/>
          <a:stretch/>
        </p:blipFill>
        <p:spPr>
          <a:xfrm>
            <a:off x="6264163" y="5211626"/>
            <a:ext cx="2879837" cy="19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74305"/>
      </p:ext>
    </p:extLst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925" y="160048"/>
            <a:ext cx="8229600" cy="1252728"/>
          </a:xfrm>
        </p:spPr>
        <p:txBody>
          <a:bodyPr>
            <a:noAutofit/>
          </a:bodyPr>
          <a:lstStyle/>
          <a:p>
            <a:r>
              <a:rPr lang="sr-Latn-CS" sz="2200" dirty="0"/>
              <a:t>Strategija upravljanja rizikom u Transnafta ad Pančevo i izrada metodologija za identifikaciju i klasifikaciju rizika JN-OP-2022-051</a:t>
            </a:r>
            <a:r>
              <a:rPr lang="en-US" sz="2000" dirty="0">
                <a:solidFill>
                  <a:srgbClr val="92D050"/>
                </a:solidFill>
              </a:rPr>
              <a:t/>
            </a:r>
            <a:br>
              <a:rPr lang="en-US" sz="2000" dirty="0">
                <a:solidFill>
                  <a:srgbClr val="92D050"/>
                </a:solidFill>
              </a:rPr>
            </a:b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23528" y="1412776"/>
            <a:ext cx="7010400" cy="19812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/>
              <a:t>202</a:t>
            </a:r>
            <a:r>
              <a:rPr lang="sr-Latn-RS"/>
              <a:t>2-2023</a:t>
            </a:r>
            <a:endParaRPr lang="en-US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876" y="1556793"/>
            <a:ext cx="2345588" cy="6754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25" y="2276872"/>
            <a:ext cx="1981200" cy="1329571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50" y="2492896"/>
            <a:ext cx="2882202" cy="1375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769" y="2187360"/>
            <a:ext cx="2558781" cy="1402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160" y="3674224"/>
            <a:ext cx="4365595" cy="195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777" y="1556793"/>
            <a:ext cx="1718297" cy="63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101777" y="1556793"/>
            <a:ext cx="5646687" cy="6305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9691" y="3674224"/>
            <a:ext cx="41840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2400" b="1">
                <a:solidFill>
                  <a:srgbClr val="92D050"/>
                </a:solidFill>
              </a:rPr>
              <a:t>RMS</a:t>
            </a:r>
            <a:r>
              <a:rPr lang="sr-Latn-CS" sz="2800" b="1">
                <a:solidFill>
                  <a:srgbClr val="92D050"/>
                </a:solidFill>
              </a:rPr>
              <a:t>123</a:t>
            </a:r>
            <a:r>
              <a:rPr lang="sr-Latn-CS" sz="2000"/>
              <a:t>- </a:t>
            </a:r>
            <a:r>
              <a:rPr lang="sr-Latn-CS" b="1"/>
              <a:t>Risk Management System</a:t>
            </a:r>
            <a:endParaRPr lang="en-US" b="1"/>
          </a:p>
        </p:txBody>
      </p:sp>
      <p:sp>
        <p:nvSpPr>
          <p:cNvPr id="14" name="Rectangle 13"/>
          <p:cNvSpPr/>
          <p:nvPr/>
        </p:nvSpPr>
        <p:spPr>
          <a:xfrm>
            <a:off x="506925" y="4209076"/>
            <a:ext cx="33218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/>
              <a:t>Integrisano softversko rešenje za indentifikaciju, kategorizaciju, analizu, ocenu i izveštavanje o poslovnim rizicima.</a:t>
            </a: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2351" y="5386571"/>
            <a:ext cx="8592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/>
              <a:t>Inovativnost RMS123:</a:t>
            </a:r>
          </a:p>
          <a:p>
            <a:pPr marL="285750" indent="-285750">
              <a:buFontTx/>
              <a:buChar char="-"/>
            </a:pPr>
            <a:r>
              <a:rPr lang="sr-Latn-CS" dirty="0"/>
              <a:t>Praćenje izvora rizika po različitim hijerarhijskim strukturama - COSO okvir</a:t>
            </a:r>
          </a:p>
          <a:p>
            <a:pPr marL="285750" indent="-285750">
              <a:buFontTx/>
              <a:buChar char="-"/>
            </a:pPr>
            <a:r>
              <a:rPr lang="sr-Latn-CS" dirty="0"/>
              <a:t>Knowledge-base identifikacija hazarda,</a:t>
            </a:r>
          </a:p>
          <a:p>
            <a:pPr marL="285750" indent="-285750">
              <a:buFontTx/>
              <a:buChar char="-"/>
            </a:pPr>
            <a:r>
              <a:rPr lang="sr-Latn-CS" dirty="0"/>
              <a:t>API 581 standard za proračun MSF, proračun rezidualnog rizika (J - faktor)</a:t>
            </a:r>
          </a:p>
          <a:p>
            <a:pPr marL="285750" indent="-285750">
              <a:buFontTx/>
              <a:buChar char="-"/>
            </a:pPr>
            <a:r>
              <a:rPr lang="sr-Latn-CS" dirty="0"/>
              <a:t>Mogućnost definisanja skala za faktore rizika, za matrice rizika i za proračun RNP.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817936"/>
      </p:ext>
    </p:extLst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7010400" cy="1981200"/>
          </a:xfrm>
        </p:spPr>
        <p:txBody>
          <a:bodyPr/>
          <a:lstStyle/>
          <a:p>
            <a:r>
              <a:rPr lang="en-US" dirty="0"/>
              <a:t>2023-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3528" y="137195"/>
            <a:ext cx="8291264" cy="1256019"/>
          </a:xfrm>
        </p:spPr>
        <p:txBody>
          <a:bodyPr>
            <a:noAutofit/>
          </a:bodyPr>
          <a:lstStyle/>
          <a:p>
            <a:r>
              <a:rPr lang="en-US" sz="2400" dirty="0" err="1"/>
              <a:t>SmartMiner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sr-Latn-RS" sz="1800" dirty="0"/>
              <a:t/>
            </a:r>
            <a:br>
              <a:rPr lang="sr-Latn-RS" sz="1800" dirty="0"/>
            </a:br>
            <a:r>
              <a:rPr lang="en-US" sz="2400" dirty="0"/>
              <a:t>Support Systems for Smart, Ergonomic and Sustainable Mining Machinery Workplaces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3B0D312-7A67-A907-BB94-1171F699C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055747"/>
            <a:ext cx="3212554" cy="198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DA3E6ED-A5A2-C812-D0D2-7BF0B53A8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36602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vspasojevic\Desktop\smartminer\Slika 31.PNG">
            <a:extLst>
              <a:ext uri="{FF2B5EF4-FFF2-40B4-BE49-F238E27FC236}">
                <a16:creationId xmlns:a16="http://schemas.microsoft.com/office/drawing/2014/main" xmlns="" id="{7BBAA5A4-3D3A-5DF2-18DD-EDEFC90BD0C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1547"/>
            <a:ext cx="561662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xmlns="" id="{F8CE48CC-512E-49A4-06C7-41F77B395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8899" y="5589240"/>
            <a:ext cx="1872653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99B9370F-C593-248A-ECD8-0609E5A18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33928" y="5013176"/>
            <a:ext cx="5591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3203512"/>
      </p:ext>
    </p:extLst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0700" y="-198438"/>
            <a:ext cx="10186988" cy="748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2" descr="C:\Users\VesnaSB\Desktop\My Documents novo\My docs 2015\sie2015\Slike SIE 2015\izabrane\opening\IMG_51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05250"/>
            <a:ext cx="22145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C:\Users\VesnaSB\Desktop\My Documents novo\My docs 2015\sie2015\Slike SIE 2015\izabrane\opening\IMG_5174.JPG"/>
          <p:cNvPicPr>
            <a:picLocks noChangeAspect="1" noChangeArrowheads="1"/>
          </p:cNvPicPr>
          <p:nvPr/>
        </p:nvPicPr>
        <p:blipFill rotWithShape="1">
          <a:blip r:embed="rId5" cstate="print"/>
          <a:srcRect l="2052" r="28100"/>
          <a:stretch/>
        </p:blipFill>
        <p:spPr bwMode="auto">
          <a:xfrm>
            <a:off x="3203038" y="4869160"/>
            <a:ext cx="2448272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1828800" y="76200"/>
            <a:ext cx="6096000" cy="11080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 dirty="0"/>
              <a:t>SIE 1996-2022</a:t>
            </a:r>
          </a:p>
        </p:txBody>
      </p:sp>
      <p:pic>
        <p:nvPicPr>
          <p:cNvPr id="3" name="Picture 2" descr="A group of people in a meeting&#10;&#10;Description automatically generated with medium confidence">
            <a:extLst>
              <a:ext uri="{FF2B5EF4-FFF2-40B4-BE49-F238E27FC236}">
                <a16:creationId xmlns:a16="http://schemas.microsoft.com/office/drawing/2014/main" xmlns="" id="{F4A7D64F-33A5-E469-414F-6D20871DB8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1" r="46260"/>
          <a:stretch/>
        </p:blipFill>
        <p:spPr>
          <a:xfrm>
            <a:off x="2339752" y="2348880"/>
            <a:ext cx="2771801" cy="20426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D5A2C54-5C33-02A4-3085-6B3AA678B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256" y="4084706"/>
            <a:ext cx="2553667" cy="1763804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1828800" y="76200"/>
            <a:ext cx="6096000" cy="132343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RS" sz="4000" dirty="0"/>
              <a:t>Serbian Journal of Management - SJM</a:t>
            </a:r>
            <a:endParaRPr lang="en-US" sz="4000" dirty="0"/>
          </a:p>
        </p:txBody>
      </p:sp>
      <p:pic>
        <p:nvPicPr>
          <p:cNvPr id="2050" name="Picture 2" descr="Serbian Journal of Manage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8" y="1399639"/>
            <a:ext cx="431900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58748" y="170080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sr-Latn-RS" sz="2000" dirty="0">
                <a:solidFill>
                  <a:srgbClr val="000099"/>
                </a:solidFill>
                <a:latin typeface="Arial" panose="020B0604020202020204" pitchFamily="34" charset="0"/>
              </a:rPr>
              <a:t>T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</a:rPr>
              <a:t>his journal is an international medium for the publication of work on the theory and practice of management science.</a:t>
            </a:r>
            <a:endParaRPr lang="en-US" sz="20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45496" y="3113847"/>
            <a:ext cx="4585252" cy="3785652"/>
          </a:xfrm>
          <a:prstGeom prst="rect">
            <a:avLst/>
          </a:prstGeom>
          <a:solidFill>
            <a:srgbClr val="C9E1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ahoma" panose="020B0604030504040204" pitchFamily="34" charset="0"/>
              </a:rPr>
              <a:t>Editor - in – Chief</a:t>
            </a:r>
            <a:r>
              <a:rPr kumimoji="0" lang="sr-Latn-RS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ahoma" panose="020B060403050404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ahoma" panose="020B0604030504040204" pitchFamily="34" charset="0"/>
              </a:rPr>
              <a:t>Ivan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ahoma" panose="020B0604030504040204" pitchFamily="34" charset="0"/>
              </a:rPr>
              <a:t>Mihajlović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ahoma" panose="020B0604030504040204" pitchFamily="34" charset="0"/>
              </a:rPr>
              <a:t>University of Belgrade, Faculty of Mechanical Engineering, Industrial Engineering  Department</a:t>
            </a:r>
            <a:endParaRPr kumimoji="0" lang="sr-Latn-R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altLang="en-US" sz="2000" dirty="0">
              <a:solidFill>
                <a:srgbClr val="002060"/>
              </a:solidFill>
              <a:latin typeface="+mj-lt"/>
              <a:cs typeface="Tahom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EDITORIAL BOARD</a:t>
            </a:r>
            <a:r>
              <a:rPr lang="sr-Latn-RS" sz="2000" b="1" dirty="0">
                <a:solidFill>
                  <a:srgbClr val="002060"/>
                </a:solidFill>
                <a:latin typeface="+mj-lt"/>
              </a:rPr>
              <a:t> MEMBER: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V</a:t>
            </a:r>
            <a:r>
              <a:rPr lang="sr-Latn-RS" sz="2000" b="1" dirty="0">
                <a:solidFill>
                  <a:srgbClr val="002060"/>
                </a:solidFill>
                <a:latin typeface="+mj-lt"/>
              </a:rPr>
              <a:t>esna</a:t>
            </a:r>
            <a:r>
              <a:rPr lang="en-US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+mj-lt"/>
              </a:rPr>
              <a:t>Spasojević</a:t>
            </a:r>
            <a:r>
              <a:rPr lang="en-US" sz="2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+mj-lt"/>
              </a:rPr>
              <a:t>Brkić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+mj-lt"/>
              </a:rPr>
            </a:br>
            <a:r>
              <a:rPr lang="en-US" sz="2000" dirty="0">
                <a:solidFill>
                  <a:srgbClr val="002060"/>
                </a:solidFill>
                <a:latin typeface="+mj-lt"/>
              </a:rPr>
              <a:t>University of Belgrade, Faculty of Mechanical Engineering, Belgrade, </a:t>
            </a:r>
            <a:r>
              <a:rPr lang="en-US" altLang="en-US" sz="20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Industrial Engineering  Department</a:t>
            </a:r>
            <a:endParaRPr lang="sr-Latn-RS" altLang="en-US" sz="2000" dirty="0">
              <a:solidFill>
                <a:srgbClr val="002060"/>
              </a:solidFill>
              <a:latin typeface="+mj-lt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25904"/>
      </p:ext>
    </p:extLst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TextBox 2"/>
          <p:cNvSpPr txBox="1">
            <a:spLocks noChangeArrowheads="1"/>
          </p:cNvSpPr>
          <p:nvPr/>
        </p:nvSpPr>
        <p:spPr bwMode="auto">
          <a:xfrm>
            <a:off x="0" y="1412776"/>
            <a:ext cx="9144000" cy="110799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"/>
            <a:ext cx="9144000" cy="68580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861" y="-99393"/>
            <a:ext cx="4608395" cy="7059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81103"/>
      </p:ext>
    </p:extLst>
  </p:cSld>
  <p:clrMapOvr>
    <a:masterClrMapping/>
  </p:clrMapOvr>
  <p:transition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sz="4000" dirty="0"/>
          </a:p>
          <a:p>
            <a:pPr algn="ctr"/>
            <a:endParaRPr lang="sr-Latn-RS" sz="4000" dirty="0"/>
          </a:p>
          <a:p>
            <a:pPr algn="ctr"/>
            <a:r>
              <a:rPr lang="en-US" sz="4400" b="1" dirty="0">
                <a:solidFill>
                  <a:schemeClr val="bg1"/>
                </a:solidFill>
              </a:rPr>
              <a:t>WILL YOU</a:t>
            </a:r>
            <a:endParaRPr lang="sr-Latn-RS" sz="2000" b="1" dirty="0">
              <a:solidFill>
                <a:schemeClr val="bg1"/>
              </a:solidFill>
            </a:endParaRPr>
          </a:p>
          <a:p>
            <a:pPr algn="ctr"/>
            <a:r>
              <a:rPr lang="sr-Latn-RS" sz="4400" b="1" dirty="0">
                <a:solidFill>
                  <a:srgbClr val="B9B6B0"/>
                </a:solidFill>
              </a:rPr>
              <a:t>STUDY</a:t>
            </a:r>
          </a:p>
          <a:p>
            <a:pPr algn="ctr"/>
            <a:r>
              <a:rPr lang="sr-Latn-RS" sz="4400" b="1" dirty="0">
                <a:solidFill>
                  <a:srgbClr val="D7D901"/>
                </a:solidFill>
              </a:rPr>
              <a:t>INDUSTRIAL ENGINEERING</a:t>
            </a:r>
            <a:r>
              <a:rPr lang="en-US" sz="4400" b="1" dirty="0">
                <a:solidFill>
                  <a:srgbClr val="D7D901"/>
                </a:solidFill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62" b="89362" l="0" r="959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1840" y="980728"/>
            <a:ext cx="3024336" cy="1424286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92D05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1027</TotalTime>
  <Words>981</Words>
  <Application>Microsoft Office PowerPoint</Application>
  <PresentationFormat>On-screen Show (4:3)</PresentationFormat>
  <Paragraphs>155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Corbel</vt:lpstr>
      <vt:lpstr>Georgia</vt:lpstr>
      <vt:lpstr>Tahoma</vt:lpstr>
      <vt:lpstr>Wingdings</vt:lpstr>
      <vt:lpstr>Wingdings 2</vt:lpstr>
      <vt:lpstr>Wingdings 3</vt:lpstr>
      <vt:lpstr>Module</vt:lpstr>
      <vt:lpstr>PowerPoint Presentation</vt:lpstr>
      <vt:lpstr>Dobrodošli na Katedru za Industrijsko inženjerstvo!</vt:lpstr>
      <vt:lpstr>Šta je Industrijsko inženjerstvo?</vt:lpstr>
      <vt:lpstr>Šta radi industrijski inženjer?</vt:lpstr>
      <vt:lpstr>Koje probleme rešava industrijski inženjer?</vt:lpstr>
      <vt:lpstr>Osobine industrijskog inženjera</vt:lpstr>
      <vt:lpstr>Industrijski inženjer u 21. veku</vt:lpstr>
      <vt:lpstr>SAP i industrijsko inženjerstvo – ERP rešenja</vt:lpstr>
      <vt:lpstr>Microsoft i industrijsko inženjerstvo – Microsoft Dynamics</vt:lpstr>
      <vt:lpstr>Gde rade industrijski inženjeri?</vt:lpstr>
      <vt:lpstr>Projektantske i izvođačke licence</vt:lpstr>
      <vt:lpstr>Zapošljavanje...</vt:lpstr>
      <vt:lpstr>Master Industrijskog inženjerstva</vt:lpstr>
      <vt:lpstr>Zašto da izaberem  master industrijskog inženjerstva?</vt:lpstr>
      <vt:lpstr>Predmeti na master studijama - primeri</vt:lpstr>
      <vt:lpstr>Pristup katedre za IE</vt:lpstr>
      <vt:lpstr>Katedra IIE - Projekti i saradnja sa privredom</vt:lpstr>
      <vt:lpstr>PowerPoint Presentation</vt:lpstr>
      <vt:lpstr>S3T- Smart Table Tennis Tracking  Development of new generation of ergonomically adapted crane cabins’ chairs</vt:lpstr>
      <vt:lpstr>HOISTING AND MINING MACHINERY CONTEXT SPECIFIC ADAPTIVE RISK PREVENTION EXPERT SYSTEM - HAMRISK</vt:lpstr>
      <vt:lpstr>VISEGRAD PROJECT 2021: Possibilities and barriers for Industry 4.0 implementation in SMEs in V4 countries and Serbia</vt:lpstr>
      <vt:lpstr> ResMod  RESILIENCE ENHANCEMENT MODEL  </vt:lpstr>
      <vt:lpstr>Strategija upravljanja rizikom u Transnafta ad Pančevo i izrada metodologija za identifikaciju i klasifikaciju rizika JN-OP-2022-051 </vt:lpstr>
      <vt:lpstr>SmartMiner  Support Systems for Smart, Ergonomic and Sustainable Mining Machinery Workplaces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vspasojevic</dc:creator>
  <cp:lastModifiedBy>Boka</cp:lastModifiedBy>
  <cp:revision>130</cp:revision>
  <dcterms:created xsi:type="dcterms:W3CDTF">2018-05-11T21:25:49Z</dcterms:created>
  <dcterms:modified xsi:type="dcterms:W3CDTF">2024-03-18T17:23:43Z</dcterms:modified>
</cp:coreProperties>
</file>