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79" r:id="rId26"/>
    <p:sldId id="280" r:id="rId27"/>
    <p:sldId id="281" r:id="rId28"/>
    <p:sldId id="293" r:id="rId29"/>
    <p:sldId id="282" r:id="rId30"/>
    <p:sldId id="284" r:id="rId31"/>
    <p:sldId id="289" r:id="rId32"/>
    <p:sldId id="285" r:id="rId33"/>
    <p:sldId id="286" r:id="rId34"/>
    <p:sldId id="287" r:id="rId35"/>
    <p:sldId id="288" r:id="rId36"/>
    <p:sldId id="290" r:id="rId37"/>
    <p:sldId id="291" r:id="rId38"/>
    <p:sldId id="294" r:id="rId39"/>
    <p:sldId id="292" r:id="rId40"/>
    <p:sldId id="299" r:id="rId41"/>
    <p:sldId id="300" r:id="rId42"/>
    <p:sldId id="296" r:id="rId43"/>
    <p:sldId id="295" r:id="rId44"/>
    <p:sldId id="297" r:id="rId45"/>
    <p:sldId id="298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32" autoAdjust="0"/>
  </p:normalViewPr>
  <p:slideViewPr>
    <p:cSldViewPr snapToGrid="0">
      <p:cViewPr varScale="1">
        <p:scale>
          <a:sx n="79" d="100"/>
          <a:sy n="79" d="100"/>
        </p:scale>
        <p:origin x="101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3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5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7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0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3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9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3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6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12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104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18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20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95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2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1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4CD6D3-3406-43AD-A5B7-727355587491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D9ABC-B54D-4383-AA78-C63C42251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331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355" y="1447799"/>
            <a:ext cx="8825658" cy="3329581"/>
          </a:xfrm>
        </p:spPr>
        <p:txBody>
          <a:bodyPr/>
          <a:lstStyle/>
          <a:p>
            <a:r>
              <a:rPr lang="sr-Cyrl-RS" dirty="0" smtClean="0"/>
              <a:t>ИНЖЕЊЕРСКА ГРАФИКА И МЕХАТРОНИКА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1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708247"/>
              </p:ext>
            </p:extLst>
          </p:nvPr>
        </p:nvGraphicFramePr>
        <p:xfrm>
          <a:off x="739301" y="1274331"/>
          <a:ext cx="9439172" cy="5535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940">
                  <a:extLst>
                    <a:ext uri="{9D8B030D-6E8A-4147-A177-3AD203B41FA5}">
                      <a16:colId xmlns:a16="http://schemas.microsoft.com/office/drawing/2014/main" val="119354755"/>
                    </a:ext>
                  </a:extLst>
                </a:gridCol>
                <a:gridCol w="2268917">
                  <a:extLst>
                    <a:ext uri="{9D8B030D-6E8A-4147-A177-3AD203B41FA5}">
                      <a16:colId xmlns:a16="http://schemas.microsoft.com/office/drawing/2014/main" val="1219038497"/>
                    </a:ext>
                  </a:extLst>
                </a:gridCol>
                <a:gridCol w="2244908">
                  <a:extLst>
                    <a:ext uri="{9D8B030D-6E8A-4147-A177-3AD203B41FA5}">
                      <a16:colId xmlns:a16="http://schemas.microsoft.com/office/drawing/2014/main" val="3227316692"/>
                    </a:ext>
                  </a:extLst>
                </a:gridCol>
                <a:gridCol w="2242506">
                  <a:extLst>
                    <a:ext uri="{9D8B030D-6E8A-4147-A177-3AD203B41FA5}">
                      <a16:colId xmlns:a16="http://schemas.microsoft.com/office/drawing/2014/main" val="2455689914"/>
                    </a:ext>
                  </a:extLst>
                </a:gridCol>
                <a:gridCol w="2226901">
                  <a:extLst>
                    <a:ext uri="{9D8B030D-6E8A-4147-A177-3AD203B41FA5}">
                      <a16:colId xmlns:a16="http://schemas.microsoft.com/office/drawing/2014/main" val="2022713604"/>
                    </a:ext>
                  </a:extLst>
                </a:gridCol>
              </a:tblGrid>
              <a:tr h="2147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час.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нед.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 </a:t>
                      </a:r>
                      <a:r>
                        <a:rPr lang="en-US" sz="1400" b="1" dirty="0" err="1">
                          <a:effectLst/>
                        </a:rPr>
                        <a:t>година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2. година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12219"/>
                  </a:ext>
                </a:extLst>
              </a:tr>
              <a:tr h="208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3.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4.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69868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КОНСТРУКТИВНА ОБРАДА КРИВИХ И ПОВРШИ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1.1.5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ИНЖЕЊЕРСКА ДИЈАГНОСТИКА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2.1.5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ИНЖЕЊЕРСКА ГРАФИКА И СИМУЛАЦИЈЕ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3.1.5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Стручна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пракса М </a:t>
                      </a:r>
                      <a:r>
                        <a:rPr lang="en-US" sz="1400" b="1" baseline="30000">
                          <a:effectLst/>
                        </a:rPr>
                        <a:t>(*)</a:t>
                      </a:r>
                      <a:endParaRPr lang="en-US" sz="1400" b="1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4.1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6534823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825006"/>
                  </a:ext>
                </a:extLst>
              </a:tr>
              <a:tr h="287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76714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Страни стручни језик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(факултативни предмет)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4.2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5506206"/>
                  </a:ext>
                </a:extLst>
              </a:tr>
              <a:tr h="6640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95266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КОНСТРУКТИВНА ГЕОМЕТРИЈА И ГРАФИКА 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</a:t>
                      </a:r>
                      <a:r>
                        <a:rPr lang="ru-RU" sz="1400" b="1">
                          <a:effectLst/>
                        </a:rPr>
                        <a:t>.</a:t>
                      </a:r>
                      <a:r>
                        <a:rPr lang="en-US" sz="1400" b="1">
                          <a:effectLst/>
                        </a:rPr>
                        <a:t>2</a:t>
                      </a:r>
                      <a:r>
                        <a:rPr lang="ru-RU" sz="1400" b="1">
                          <a:effectLst/>
                        </a:rPr>
                        <a:t>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ОСНОВЕ АНАЛИЗE И СИНТЕЗE МЕХАНИЗАМА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2.2.5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ПРИМЕНА ВИРУТ</a:t>
                      </a:r>
                      <a:r>
                        <a:rPr lang="sr-Cyrl-RS" sz="1400" b="1" dirty="0">
                          <a:effectLst/>
                        </a:rPr>
                        <a:t>Е</a:t>
                      </a:r>
                      <a:r>
                        <a:rPr lang="en-US" sz="1400" b="1" dirty="0">
                          <a:effectLst/>
                        </a:rPr>
                        <a:t>ЛНЕ И ПРОШИРЕНЕ РЕАЛНОСТИ У МАШИНСТВУ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3.2.5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Мастер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(M.Sc.) </a:t>
                      </a:r>
                      <a:r>
                        <a:rPr lang="en-US" sz="1400" b="1" dirty="0" err="1">
                          <a:effectLst/>
                        </a:rPr>
                        <a:t>рад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4.3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1506412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58834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8243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50763"/>
                  </a:ext>
                </a:extLst>
              </a:tr>
              <a:tr h="367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064883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МЕХАНИКА 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МЕХАНИКА ФЛУИДА 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1.3.5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ПРИМЕЊЕНА МЕХАТРОНИКА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2.3.5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>
                          <a:effectLst/>
                        </a:rPr>
                        <a:t>ЕСТЕТИКА 3Д МОДЕЛИРАЊА 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3.3.5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33961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08948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4318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64066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658621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Термодинамика 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Мехатроника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1.4.5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Изборни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предмет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2.4.5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Изборни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предмет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3.4.5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60132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347710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40531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133424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3603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Изборни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предмет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1.5.5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Изборни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предмет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2.5.5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Изборни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предмет</a:t>
                      </a:r>
                      <a:endParaRPr lang="en-US" sz="14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3.5.5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17961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241584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04661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400915"/>
                  </a:ext>
                </a:extLst>
              </a:tr>
              <a:tr h="168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30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3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436" y="1579418"/>
            <a:ext cx="10353964" cy="4668981"/>
          </a:xfrm>
        </p:spPr>
        <p:txBody>
          <a:bodyPr>
            <a:normAutofit/>
          </a:bodyPr>
          <a:lstStyle/>
          <a:p>
            <a:r>
              <a:rPr lang="en-US" b="1" dirty="0"/>
              <a:t>1.1.5	КОНСТРУКТИВНА ОБРАДА КРИВИХ И ПОВРШИ – </a:t>
            </a:r>
            <a:r>
              <a:rPr lang="sr-Cyrl-RS" b="1" dirty="0"/>
              <a:t>Бранислав Попконстантиновић</a:t>
            </a:r>
            <a:endParaRPr lang="en-US" dirty="0"/>
          </a:p>
          <a:p>
            <a:r>
              <a:rPr lang="en-US" b="1" dirty="0"/>
              <a:t>1.1.5	КОНСТРУКТИВНА ГЕОМЕТРИЈА И ГРАФИКА M</a:t>
            </a:r>
            <a:r>
              <a:rPr lang="sr-Cyrl-RS" b="1" dirty="0"/>
              <a:t> - Бранислав Попконстантиновић</a:t>
            </a:r>
            <a:endParaRPr lang="en-US" dirty="0"/>
          </a:p>
          <a:p>
            <a:r>
              <a:rPr lang="en-US" b="1" dirty="0"/>
              <a:t>2.1.5	ИНЖЕЊЕРСКА ДИЈАГНОСТИКА</a:t>
            </a:r>
            <a:r>
              <a:rPr lang="sr-Cyrl-RS" b="1" dirty="0"/>
              <a:t>- Горан Шиниковић</a:t>
            </a:r>
            <a:endParaRPr lang="en-US" dirty="0"/>
          </a:p>
          <a:p>
            <a:r>
              <a:rPr lang="en-US" b="1" dirty="0"/>
              <a:t>2.2.5	ОСНОВЕ АНАЛИЗE И СИНТЕЗE МЕХАНИЗАМА </a:t>
            </a:r>
            <a:r>
              <a:rPr lang="sr-Cyrl-RS" b="1" dirty="0"/>
              <a:t>– Зорана Јели</a:t>
            </a:r>
            <a:endParaRPr lang="en-US" dirty="0"/>
          </a:p>
          <a:p>
            <a:r>
              <a:rPr lang="en-US" b="1" dirty="0"/>
              <a:t>2.3.5	ПРИМЕЊЕНА МЕХАТРОНИКА</a:t>
            </a:r>
            <a:r>
              <a:rPr lang="sr-Cyrl-RS" b="1" dirty="0"/>
              <a:t> – Емил Вег</a:t>
            </a:r>
            <a:endParaRPr lang="en-US" dirty="0"/>
          </a:p>
          <a:p>
            <a:r>
              <a:rPr lang="en-US" b="1" dirty="0"/>
              <a:t>3.</a:t>
            </a:r>
            <a:r>
              <a:rPr lang="sr-Cyrl-RS" b="1" dirty="0"/>
              <a:t>1</a:t>
            </a:r>
            <a:r>
              <a:rPr lang="en-US" b="1" dirty="0"/>
              <a:t>.5	ИНЖЕЊЕРСКА ГРАФИКА И СИМУЛАЦИЈЕ</a:t>
            </a:r>
            <a:r>
              <a:rPr lang="sr-Cyrl-RS" b="1" dirty="0"/>
              <a:t>– Миша Стојићевић</a:t>
            </a:r>
            <a:endParaRPr lang="en-US" dirty="0"/>
          </a:p>
          <a:p>
            <a:r>
              <a:rPr lang="en-US" b="1" dirty="0"/>
              <a:t>3.2.5	ПРИМЕНА ВИРУТАЛНЕ И ПРОШИРЕНЕ РЕАЛНОСТИ У МАШИНСТВУ </a:t>
            </a:r>
            <a:r>
              <a:rPr lang="sr-Cyrl-RS" b="1" dirty="0"/>
              <a:t>– Зорана Јели</a:t>
            </a:r>
            <a:endParaRPr lang="en-US" dirty="0"/>
          </a:p>
          <a:p>
            <a:r>
              <a:rPr lang="en-US" b="1" dirty="0"/>
              <a:t>3.3.5	</a:t>
            </a:r>
            <a:r>
              <a:rPr lang="sr-Cyrl-RS" b="1" dirty="0"/>
              <a:t>ЕСТЕТИКА 3Д МОДЕЛИРАЊА – Емил Вег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9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436" y="1579418"/>
            <a:ext cx="10353964" cy="4668981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/>
              <a:t>Смер представља спој три области у машинству: </a:t>
            </a:r>
            <a:endParaRPr lang="en-US" dirty="0"/>
          </a:p>
          <a:p>
            <a:pPr lvl="0"/>
            <a:r>
              <a:rPr lang="sr-Cyrl-RS" dirty="0"/>
              <a:t>Инжењерске графике, </a:t>
            </a:r>
            <a:endParaRPr lang="en-US" dirty="0"/>
          </a:p>
          <a:p>
            <a:pPr lvl="0"/>
            <a:r>
              <a:rPr lang="sr-Cyrl-RS" dirty="0"/>
              <a:t>Теорије механизама и </a:t>
            </a:r>
            <a:endParaRPr lang="en-US" dirty="0"/>
          </a:p>
          <a:p>
            <a:pPr lvl="0"/>
            <a:r>
              <a:rPr lang="sr-Cyrl-RS" dirty="0"/>
              <a:t>Мехатронике.  </a:t>
            </a:r>
            <a:endParaRPr lang="en-US" dirty="0"/>
          </a:p>
          <a:p>
            <a:r>
              <a:rPr lang="sr-Cyrl-RS" b="1" dirty="0"/>
              <a:t>1. Инжењерску графику</a:t>
            </a:r>
            <a:endParaRPr lang="en-US" dirty="0"/>
          </a:p>
          <a:p>
            <a:pPr marL="0" indent="0">
              <a:buNone/>
            </a:pPr>
            <a:r>
              <a:rPr lang="sr-Cyrl-RS" dirty="0"/>
              <a:t>Обрађују се напредне методе и технике обликовања, конструктивне обраде</a:t>
            </a:r>
            <a:r>
              <a:rPr lang="sr-Latn-RS" dirty="0"/>
              <a:t>,</a:t>
            </a:r>
            <a:r>
              <a:rPr lang="sr-Cyrl-RS" dirty="0"/>
              <a:t> представљања – приказивања и брзе израде сложених објеката тродимензионалног простора у машинству и другим гранама науке и технике. То је значајна и веома занимљива научно-техничка област, неопходна у свим савременим практично применљивом методологијама машинског дизајнирања, пројектовања и конструисања. Обухвата теорију конструктивне пројективне геометрије и естетике,  као и савремене рачунарске методе практичног моделирања и приказивања положајних и метричких инваријаната простора коришћењем како класичне техничке документације, тако и виртуелне и проширене реалности.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8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435" y="1579418"/>
            <a:ext cx="10400147" cy="4978400"/>
          </a:xfrm>
        </p:spPr>
        <p:txBody>
          <a:bodyPr>
            <a:normAutofit fontScale="92500" lnSpcReduction="10000"/>
          </a:bodyPr>
          <a:lstStyle/>
          <a:p>
            <a:r>
              <a:rPr lang="sr-Cyrl-RS" b="1" dirty="0"/>
              <a:t>2. Теорију механизама</a:t>
            </a:r>
            <a:endParaRPr lang="en-US" dirty="0"/>
          </a:p>
          <a:p>
            <a:pPr marL="0" indent="0">
              <a:buNone/>
            </a:pPr>
            <a:r>
              <a:rPr lang="sr-Cyrl-RS" dirty="0"/>
              <a:t>Усвајање знања о конструктивним, кинематским и динамичким карактеристикама различитих врста механизама класичног машинства. Стичу се знања и вештине пројектовања, симулације и анализе кретања класичних механизама, превасходно употребом савремених софтверских алата. То је необично важна и занимљива област машинске технике, неопходна у образовању и пракси сваког машинског инжењера</a:t>
            </a:r>
            <a:r>
              <a:rPr lang="sr-Cyrl-RS" dirty="0" smtClean="0"/>
              <a:t>.</a:t>
            </a:r>
          </a:p>
          <a:p>
            <a:r>
              <a:rPr lang="sr-Cyrl-RS" b="1" dirty="0"/>
              <a:t>3. Мехатронику </a:t>
            </a:r>
            <a:endParaRPr lang="en-US" dirty="0"/>
          </a:p>
          <a:p>
            <a:pPr marL="0" indent="0">
              <a:buNone/>
            </a:pPr>
            <a:r>
              <a:rPr lang="sr-Cyrl-RS" dirty="0"/>
              <a:t>Усвајање знања и вештине из ове мултидисциплинарне научне и техничке области као синергије машинства, електронике и савремених инфотмационих технологија. Обједињујући најсавременије области инжењерства, пружа инжењерима увид и разумевање целине функционисања и пројектовања савремених, врло софистицираних уређаја и система. Уз инжењерску графику и теорију механизама, мехатроника добија потребну теоријску и практичну базу како у фазама пројективања, тако и у фазама визуелне презентације и израде прототипова.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4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435" y="1579418"/>
            <a:ext cx="10400147" cy="4729018"/>
          </a:xfrm>
        </p:spPr>
        <p:txBody>
          <a:bodyPr>
            <a:normAutofit/>
          </a:bodyPr>
          <a:lstStyle/>
          <a:p>
            <a:r>
              <a:rPr lang="sr-Cyrl-RS" b="1" dirty="0"/>
              <a:t>Исход:</a:t>
            </a:r>
            <a:endParaRPr lang="en-US" dirty="0"/>
          </a:p>
          <a:p>
            <a:pPr marL="0" indent="0">
              <a:buNone/>
            </a:pPr>
            <a:r>
              <a:rPr lang="sr-Cyrl-RS" dirty="0"/>
              <a:t>Студенти који заврше овај смер, биће обучени да </a:t>
            </a:r>
            <a:endParaRPr lang="en-US" dirty="0"/>
          </a:p>
          <a:p>
            <a:pPr lvl="0"/>
            <a:r>
              <a:rPr lang="sr-Cyrl-RS" dirty="0"/>
              <a:t>моделирају сложене машинске делове и склопове употребом напредних „</a:t>
            </a:r>
            <a:r>
              <a:rPr lang="sr-Latn-RS" dirty="0"/>
              <a:t>CAD</a:t>
            </a:r>
            <a:r>
              <a:rPr lang="sr-Cyrl-RS" dirty="0"/>
              <a:t>“ метода</a:t>
            </a:r>
            <a:endParaRPr lang="en-US" dirty="0"/>
          </a:p>
          <a:p>
            <a:pPr lvl="0"/>
            <a:r>
              <a:rPr lang="sr-Cyrl-RS" dirty="0"/>
              <a:t>унапређују естетске карактеристике мод</a:t>
            </a:r>
            <a:r>
              <a:rPr lang="sr-Latn-RS" dirty="0"/>
              <a:t>e</a:t>
            </a:r>
            <a:r>
              <a:rPr lang="sr-Cyrl-RS" dirty="0"/>
              <a:t>лираних форми </a:t>
            </a:r>
            <a:endParaRPr lang="en-US" dirty="0"/>
          </a:p>
          <a:p>
            <a:pPr lvl="0"/>
            <a:r>
              <a:rPr lang="sr-Cyrl-RS" dirty="0"/>
              <a:t>презентирају машинске делове и склопове одговарајућим склопним и радионичким цртежима</a:t>
            </a:r>
            <a:endParaRPr lang="en-US" dirty="0"/>
          </a:p>
          <a:p>
            <a:pPr lvl="0"/>
            <a:r>
              <a:rPr lang="sr-Cyrl-RS" dirty="0"/>
              <a:t>врше симулацију и анализу кретања пројективаних механизама</a:t>
            </a:r>
            <a:endParaRPr lang="en-US" dirty="0"/>
          </a:p>
          <a:p>
            <a:pPr lvl="0"/>
            <a:r>
              <a:rPr lang="sr-Cyrl-RS" dirty="0"/>
              <a:t>презентирају сложене тродимензионалне форме методама и техникама вируелне и проширене стварности</a:t>
            </a:r>
            <a:endParaRPr lang="en-US" dirty="0"/>
          </a:p>
          <a:p>
            <a:pPr lvl="0"/>
            <a:r>
              <a:rPr lang="sr-Cyrl-RS" dirty="0"/>
              <a:t>инсталирају мехатроничке системе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9" y="1561090"/>
            <a:ext cx="10433945" cy="5296910"/>
          </a:xfrm>
        </p:spPr>
      </p:pic>
    </p:spTree>
    <p:extLst>
      <p:ext uri="{BB962C8B-B14F-4D97-AF65-F5344CB8AC3E}">
        <p14:creationId xmlns:p14="http://schemas.microsoft.com/office/powerpoint/2010/main" val="28353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4" y="1341527"/>
            <a:ext cx="9494981" cy="5555330"/>
          </a:xfrm>
        </p:spPr>
      </p:pic>
    </p:spTree>
    <p:extLst>
      <p:ext uri="{BB962C8B-B14F-4D97-AF65-F5344CB8AC3E}">
        <p14:creationId xmlns:p14="http://schemas.microsoft.com/office/powerpoint/2010/main" val="353808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08" y="1439439"/>
            <a:ext cx="9328726" cy="5418561"/>
          </a:xfrm>
        </p:spPr>
      </p:pic>
    </p:spTree>
    <p:extLst>
      <p:ext uri="{BB962C8B-B14F-4D97-AF65-F5344CB8AC3E}">
        <p14:creationId xmlns:p14="http://schemas.microsoft.com/office/powerpoint/2010/main" val="28958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" b="14946"/>
          <a:stretch/>
        </p:blipFill>
        <p:spPr>
          <a:xfrm>
            <a:off x="0" y="1512598"/>
            <a:ext cx="4766398" cy="454645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199" y="1512598"/>
            <a:ext cx="7454898" cy="454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263949"/>
            <a:ext cx="11580019" cy="4118377"/>
          </a:xfrm>
        </p:spPr>
      </p:pic>
    </p:spTree>
    <p:extLst>
      <p:ext uri="{BB962C8B-B14F-4D97-AF65-F5344CB8AC3E}">
        <p14:creationId xmlns:p14="http://schemas.microsoft.com/office/powerpoint/2010/main" val="40617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20" y="2072922"/>
            <a:ext cx="5233533" cy="478507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042793"/>
            <a:ext cx="5197604" cy="481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0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643835"/>
            <a:ext cx="4166034" cy="520492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861" y="1653071"/>
            <a:ext cx="4408878" cy="520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1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39309"/>
            <a:ext cx="3186980" cy="551869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90" y="1339309"/>
            <a:ext cx="8344109" cy="551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588828"/>
            <a:ext cx="8691418" cy="5269172"/>
          </a:xfrm>
        </p:spPr>
      </p:pic>
    </p:spTree>
    <p:extLst>
      <p:ext uri="{BB962C8B-B14F-4D97-AF65-F5344CB8AC3E}">
        <p14:creationId xmlns:p14="http://schemas.microsoft.com/office/powerpoint/2010/main" val="279511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7" b="23665"/>
          <a:stretch/>
        </p:blipFill>
        <p:spPr>
          <a:xfrm>
            <a:off x="6701859" y="2011451"/>
            <a:ext cx="5490141" cy="485044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1" b="28113"/>
          <a:stretch/>
        </p:blipFill>
        <p:spPr>
          <a:xfrm>
            <a:off x="654111" y="2011451"/>
            <a:ext cx="5820571" cy="484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1" t="20631" b="27203"/>
          <a:stretch/>
        </p:blipFill>
        <p:spPr>
          <a:xfrm>
            <a:off x="6065199" y="2265749"/>
            <a:ext cx="5232992" cy="45942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5" t="25030" r="2873" b="27169"/>
          <a:stretch/>
        </p:blipFill>
        <p:spPr>
          <a:xfrm>
            <a:off x="646111" y="2265749"/>
            <a:ext cx="5419088" cy="459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4" t="25027" r="9373" b="27445"/>
          <a:stretch/>
        </p:blipFill>
        <p:spPr>
          <a:xfrm>
            <a:off x="9034504" y="2603521"/>
            <a:ext cx="3126535" cy="338846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0" t="23487" b="22187"/>
          <a:stretch/>
        </p:blipFill>
        <p:spPr>
          <a:xfrm>
            <a:off x="4819277" y="2266293"/>
            <a:ext cx="4215227" cy="37256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8" t="26122" r="439" b="26786"/>
          <a:stretch/>
        </p:blipFill>
        <p:spPr>
          <a:xfrm>
            <a:off x="646111" y="2762403"/>
            <a:ext cx="4173166" cy="32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3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08400" cy="1400530"/>
          </a:xfrm>
        </p:spPr>
        <p:txBody>
          <a:bodyPr/>
          <a:lstStyle/>
          <a:p>
            <a:r>
              <a:rPr lang="sr-Cyrl-RS" dirty="0" smtClean="0"/>
              <a:t>ИГМ – ЕСТЕТИКА 3Д МОДЕЛИРАЊА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5" b="22902"/>
          <a:stretch/>
        </p:blipFill>
        <p:spPr>
          <a:xfrm>
            <a:off x="4961403" y="1490662"/>
            <a:ext cx="6143023" cy="53738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490662"/>
            <a:ext cx="4247198" cy="53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ИГМ – КГГ2 и КОКиП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5" r="11727"/>
          <a:stretch/>
        </p:blipFill>
        <p:spPr>
          <a:xfrm>
            <a:off x="573931" y="1295879"/>
            <a:ext cx="2354095" cy="558565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r="9884"/>
          <a:stretch/>
        </p:blipFill>
        <p:spPr>
          <a:xfrm>
            <a:off x="2928026" y="1295879"/>
            <a:ext cx="3200400" cy="5609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r="17567"/>
          <a:stretch/>
        </p:blipFill>
        <p:spPr>
          <a:xfrm>
            <a:off x="6128426" y="1295879"/>
            <a:ext cx="4863786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5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33302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sr-Cyrl-RS" dirty="0"/>
              <a:t>ЕСТЕТИКА 3Д МОДЕЛИРАЊА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2" t="16960" r="25758" b="13805"/>
          <a:stretch/>
        </p:blipFill>
        <p:spPr>
          <a:xfrm>
            <a:off x="646111" y="2468880"/>
            <a:ext cx="4314597" cy="4390486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/>
          <a:stretch/>
        </p:blipFill>
        <p:spPr>
          <a:xfrm>
            <a:off x="4960708" y="2470246"/>
            <a:ext cx="6788107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4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163268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ru-RU" dirty="0"/>
              <a:t>ПРИМЕНА ВИРУТАЛНЕ И ПРОШИРЕНЕ РЕАЛНОСТИ У МАШИНСТВУ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31" b="4831"/>
          <a:stretch/>
        </p:blipFill>
        <p:spPr>
          <a:xfrm>
            <a:off x="646111" y="1635126"/>
            <a:ext cx="5235771" cy="523577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"/>
          <a:stretch/>
        </p:blipFill>
        <p:spPr>
          <a:xfrm>
            <a:off x="5881882" y="1867710"/>
            <a:ext cx="5149320" cy="49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sr-Cyrl-RS" dirty="0"/>
              <a:t>ЕСТЕТИКА 3Д МОДЕЛИРАЊА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2"/>
          <a:stretch/>
        </p:blipFill>
        <p:spPr>
          <a:xfrm>
            <a:off x="646111" y="1755438"/>
            <a:ext cx="7941945" cy="5073380"/>
          </a:xfrm>
        </p:spPr>
      </p:pic>
    </p:spTree>
    <p:extLst>
      <p:ext uri="{BB962C8B-B14F-4D97-AF65-F5344CB8AC3E}">
        <p14:creationId xmlns:p14="http://schemas.microsoft.com/office/powerpoint/2010/main" val="263892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sr-Cyrl-RS" dirty="0"/>
              <a:t>ЕСТЕТИКА 3Д МОДЕЛИРАЊА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53248"/>
            <a:ext cx="8807619" cy="4973714"/>
          </a:xfrm>
        </p:spPr>
      </p:pic>
    </p:spTree>
    <p:extLst>
      <p:ext uri="{BB962C8B-B14F-4D97-AF65-F5344CB8AC3E}">
        <p14:creationId xmlns:p14="http://schemas.microsoft.com/office/powerpoint/2010/main" val="177880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sr-Cyrl-RS" dirty="0"/>
              <a:t>ЕСТЕТИКА 3Д МОДЕЛИРАЊА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84286"/>
            <a:ext cx="8807619" cy="4973714"/>
          </a:xfrm>
        </p:spPr>
      </p:pic>
    </p:spTree>
    <p:extLst>
      <p:ext uri="{BB962C8B-B14F-4D97-AF65-F5344CB8AC3E}">
        <p14:creationId xmlns:p14="http://schemas.microsoft.com/office/powerpoint/2010/main" val="37718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211906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ru-RU" dirty="0"/>
              <a:t>ПРИМЕНА ВИРУТАЛНЕ И ПРОШИРЕНЕ РЕАЛНОСТИ У МАШИНСТВУ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00225"/>
            <a:ext cx="7620000" cy="5057775"/>
          </a:xfrm>
        </p:spPr>
      </p:pic>
    </p:spTree>
    <p:extLst>
      <p:ext uri="{BB962C8B-B14F-4D97-AF65-F5344CB8AC3E}">
        <p14:creationId xmlns:p14="http://schemas.microsoft.com/office/powerpoint/2010/main" val="202060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1241089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ru-RU" dirty="0"/>
              <a:t>ПРИМЕНА ВИРУТАЛНЕ И ПРОШИРЕНЕ РЕАЛНОСТИ У МАШИНСТВУ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26" y="1920240"/>
            <a:ext cx="4669674" cy="493776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r="6042"/>
          <a:stretch/>
        </p:blipFill>
        <p:spPr>
          <a:xfrm>
            <a:off x="646111" y="1971675"/>
            <a:ext cx="6820007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1241089" cy="1400530"/>
          </a:xfrm>
        </p:spPr>
        <p:txBody>
          <a:bodyPr/>
          <a:lstStyle/>
          <a:p>
            <a:r>
              <a:rPr lang="sr-Cyrl-RS" dirty="0" smtClean="0"/>
              <a:t>ИГМ – </a:t>
            </a:r>
            <a:r>
              <a:rPr lang="ru-RU" dirty="0"/>
              <a:t>ПРИМЕНА ВИРУТАЛНЕ И ПРОШИРЕНЕ РЕАЛНОСТИ У МАШИНСТВУ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8" r="15128"/>
          <a:stretch/>
        </p:blipFill>
        <p:spPr>
          <a:xfrm>
            <a:off x="0" y="2662238"/>
            <a:ext cx="4745115" cy="419576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7" t="23727" r="6867"/>
          <a:stretch/>
        </p:blipFill>
        <p:spPr>
          <a:xfrm>
            <a:off x="4745115" y="2662238"/>
            <a:ext cx="7401812" cy="405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747837"/>
            <a:ext cx="9148763" cy="5110163"/>
          </a:xfrm>
        </p:spPr>
      </p:pic>
    </p:spTree>
    <p:extLst>
      <p:ext uri="{BB962C8B-B14F-4D97-AF65-F5344CB8AC3E}">
        <p14:creationId xmlns:p14="http://schemas.microsoft.com/office/powerpoint/2010/main" val="32918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8" r="26197"/>
          <a:stretch/>
        </p:blipFill>
        <p:spPr>
          <a:xfrm>
            <a:off x="646111" y="2101215"/>
            <a:ext cx="4422388" cy="475678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" t="-929" r="31353" b="929"/>
          <a:stretch/>
        </p:blipFill>
        <p:spPr>
          <a:xfrm>
            <a:off x="5566543" y="2101214"/>
            <a:ext cx="4803142" cy="475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24037"/>
            <a:ext cx="9148763" cy="5033963"/>
          </a:xfrm>
        </p:spPr>
      </p:pic>
    </p:spTree>
    <p:extLst>
      <p:ext uri="{BB962C8B-B14F-4D97-AF65-F5344CB8AC3E}">
        <p14:creationId xmlns:p14="http://schemas.microsoft.com/office/powerpoint/2010/main" val="212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111432"/>
            <a:ext cx="7764088" cy="4746568"/>
          </a:xfrm>
        </p:spPr>
      </p:pic>
    </p:spTree>
    <p:extLst>
      <p:ext uri="{BB962C8B-B14F-4D97-AF65-F5344CB8AC3E}">
        <p14:creationId xmlns:p14="http://schemas.microsoft.com/office/powerpoint/2010/main" val="165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62050"/>
            <a:ext cx="6542116" cy="49959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55" y="1561130"/>
            <a:ext cx="3172137" cy="529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6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" b="3672"/>
          <a:stretch/>
        </p:blipFill>
        <p:spPr>
          <a:xfrm>
            <a:off x="5947480" y="2266545"/>
            <a:ext cx="6244520" cy="44163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" y="2266545"/>
            <a:ext cx="5875436" cy="410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9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6" b="6946"/>
          <a:stretch/>
        </p:blipFill>
        <p:spPr>
          <a:xfrm>
            <a:off x="0" y="4448446"/>
            <a:ext cx="6180504" cy="2409554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" b="6335"/>
          <a:stretch/>
        </p:blipFill>
        <p:spPr>
          <a:xfrm>
            <a:off x="0" y="2039421"/>
            <a:ext cx="6483383" cy="2409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383" y="2039421"/>
            <a:ext cx="4925291" cy="30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"/>
          <a:stretch/>
        </p:blipFill>
        <p:spPr>
          <a:xfrm>
            <a:off x="646111" y="2218226"/>
            <a:ext cx="8923921" cy="4639774"/>
          </a:xfrm>
        </p:spPr>
      </p:pic>
    </p:spTree>
    <p:extLst>
      <p:ext uri="{BB962C8B-B14F-4D97-AF65-F5344CB8AC3E}">
        <p14:creationId xmlns:p14="http://schemas.microsoft.com/office/powerpoint/2010/main" val="14975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4307"/>
          <a:stretch/>
        </p:blipFill>
        <p:spPr>
          <a:xfrm>
            <a:off x="0" y="2035163"/>
            <a:ext cx="6527261" cy="482283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/>
          <a:stretch/>
        </p:blipFill>
        <p:spPr>
          <a:xfrm>
            <a:off x="6551740" y="2063219"/>
            <a:ext cx="5640260" cy="479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0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sr-Cyrl-RS" sz="2800" dirty="0"/>
              <a:t>ИНЖЕЊЕРСКА ГРАФИКА И СИМУЛАЦИЈЕ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400695"/>
            <a:ext cx="3566160" cy="545730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95" y="1479176"/>
            <a:ext cx="5935690" cy="53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3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7" t="7567" r="5641" b="2779"/>
          <a:stretch/>
        </p:blipFill>
        <p:spPr>
          <a:xfrm>
            <a:off x="625570" y="1978606"/>
            <a:ext cx="5983275" cy="48793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1300" r="8549"/>
          <a:stretch/>
        </p:blipFill>
        <p:spPr>
          <a:xfrm>
            <a:off x="6608845" y="1984442"/>
            <a:ext cx="5583155" cy="487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53248"/>
            <a:ext cx="7117357" cy="5032525"/>
          </a:xfrm>
        </p:spPr>
      </p:pic>
    </p:spTree>
    <p:extLst>
      <p:ext uri="{BB962C8B-B14F-4D97-AF65-F5344CB8AC3E}">
        <p14:creationId xmlns:p14="http://schemas.microsoft.com/office/powerpoint/2010/main" val="350727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23574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ИНЖЕЊЕРСКА ГРАФИКА И СИМУЛАЦИЈЕ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820488"/>
            <a:ext cx="8269501" cy="5037512"/>
          </a:xfrm>
        </p:spPr>
      </p:pic>
    </p:spTree>
    <p:extLst>
      <p:ext uri="{BB962C8B-B14F-4D97-AF65-F5344CB8AC3E}">
        <p14:creationId xmlns:p14="http://schemas.microsoft.com/office/powerpoint/2010/main" val="17841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0151591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ru-RU" sz="2800" dirty="0"/>
              <a:t>ОСНОВЕ АНАЛИЗE И СИНТЕЗE МЕХАНИЗАМА 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400695"/>
            <a:ext cx="3566160" cy="545730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95" y="1479176"/>
            <a:ext cx="5935690" cy="53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6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29412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ru-RU" sz="2800" dirty="0"/>
              <a:t>ОСНОВЕ АНАЛИЗE И СИНТЕЗE МЕХАНИЗАМА 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78250"/>
            <a:ext cx="4552050" cy="5479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36" y="1368275"/>
            <a:ext cx="3877056" cy="548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29412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ru-RU" sz="2800" dirty="0"/>
              <a:t>ОСНОВЕ АНАЛИЗE И СИНТЕЗE МЕХАНИЗАМА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551155"/>
            <a:ext cx="6600306" cy="530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7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29412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sr-Cyrl-RS" sz="2800" dirty="0" smtClean="0"/>
              <a:t>ВИРТУЕЛНА РЕАЛНОСТ У МАШИНСТВУ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095500"/>
            <a:ext cx="857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29412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sr-Cyrl-RS" sz="2800" dirty="0" smtClean="0"/>
              <a:t>ВИРТУЕЛНА РЕАЛНОСТ У МАШИНСТВУ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543050"/>
            <a:ext cx="840105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29412" cy="1400530"/>
          </a:xfrm>
        </p:spPr>
        <p:txBody>
          <a:bodyPr/>
          <a:lstStyle/>
          <a:p>
            <a:r>
              <a:rPr lang="sr-Cyrl-RS" dirty="0" smtClean="0"/>
              <a:t>ИГМ </a:t>
            </a:r>
            <a:r>
              <a:rPr lang="sr-Cyrl-RS" dirty="0"/>
              <a:t>– </a:t>
            </a:r>
            <a:r>
              <a:rPr lang="sr-Cyrl-RS" sz="2800" dirty="0" smtClean="0"/>
              <a:t>ВИРТУЕЛНА РЕАЛНОСТ У МАШИНСТВУ</a:t>
            </a:r>
            <a:endParaRPr lang="en-US" sz="2800" dirty="0"/>
          </a:p>
        </p:txBody>
      </p:sp>
      <p:pic>
        <p:nvPicPr>
          <p:cNvPr id="3074" name="Picture 2" descr="The future of Virtual Reality and Augmented Reality in Data | Ad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1371600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69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295</TotalTime>
  <Words>764</Words>
  <Application>Microsoft Office PowerPoint</Application>
  <PresentationFormat>Widescreen</PresentationFormat>
  <Paragraphs>154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Century Gothic</vt:lpstr>
      <vt:lpstr>Times New Roman</vt:lpstr>
      <vt:lpstr>Wingdings 3</vt:lpstr>
      <vt:lpstr>Ion</vt:lpstr>
      <vt:lpstr>ИНЖЕЊЕРСКА ГРАФИКА И МЕХАТРОНИКА</vt:lpstr>
      <vt:lpstr>ИГМ</vt:lpstr>
      <vt:lpstr>ИГМ</vt:lpstr>
      <vt:lpstr>ИГМ</vt:lpstr>
      <vt:lpstr>ИГМ</vt:lpstr>
      <vt:lpstr>ИГМ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КГГ2 и КОКиП</vt:lpstr>
      <vt:lpstr>ИГМ – ЕСТЕТИКА 3Д МОДЕЛИРАЊА</vt:lpstr>
      <vt:lpstr>ИГМ – КГГ2 и КОКиП</vt:lpstr>
      <vt:lpstr>ИГМ – ЕСТЕТИКА 3Д МОДЕЛИРАЊА</vt:lpstr>
      <vt:lpstr>ИГМ – ПРИМЕНА ВИРУТАЛНЕ И ПРОШИРЕНЕ РЕАЛНОСТИ У МАШИНСТВУ </vt:lpstr>
      <vt:lpstr>ИГМ – ЕСТЕТИКА 3Д МОДЕЛИРАЊА</vt:lpstr>
      <vt:lpstr>ИГМ – ЕСТЕТИКА 3Д МОДЕЛИРАЊА</vt:lpstr>
      <vt:lpstr>ИГМ – ЕСТЕТИКА 3Д МОДЕЛИРАЊА</vt:lpstr>
      <vt:lpstr>ИГМ – ПРИМЕНА ВИРУТАЛНЕ И ПРОШИРЕНЕ РЕАЛНОСТИ У МАШИНСТВУ </vt:lpstr>
      <vt:lpstr>ИГМ – ПРИМЕНА ВИРУТАЛНЕ И ПРОШИРЕНЕ РЕАЛНОСТИ У МАШИНСТВУ </vt:lpstr>
      <vt:lpstr>ИГМ – ПРИМЕНА ВИРУТАЛНЕ И ПРОШИРЕНЕ РЕАЛНОСТИ У МАШИНСТВУ 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ИНЖЕЊЕРСКА ГРАФИКА И СИМУЛАЦИЈЕ</vt:lpstr>
      <vt:lpstr>ИГМ – ОСНОВЕ АНАЛИЗE И СИНТЕЗE МЕХАНИЗАМА </vt:lpstr>
      <vt:lpstr>ИГМ – ОСНОВЕ АНАЛИЗE И СИНТЕЗE МЕХАНИЗАМА </vt:lpstr>
      <vt:lpstr>ИГМ – ОСНОВЕ АНАЛИЗE И СИНТЕЗE МЕХАНИЗАМА </vt:lpstr>
      <vt:lpstr>ИГМ – ВИРТУЕЛНА РЕАЛНОСТ У МАШИНСТВУ</vt:lpstr>
      <vt:lpstr>ИГМ – ВИРТУЕЛНА РЕАЛНОСТ У МАШИНСТВУ</vt:lpstr>
      <vt:lpstr>ИГМ – ВИРТУЕЛНА РЕАЛНОСТ У МАШИНСТВУ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INŽENJERSKA GRAFIKA I MEHATRONIKA</dc:title>
  <dc:creator>user</dc:creator>
  <cp:lastModifiedBy>user</cp:lastModifiedBy>
  <cp:revision>30</cp:revision>
  <dcterms:created xsi:type="dcterms:W3CDTF">2023-04-26T15:33:11Z</dcterms:created>
  <dcterms:modified xsi:type="dcterms:W3CDTF">2023-04-26T20:28:46Z</dcterms:modified>
</cp:coreProperties>
</file>